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34" r:id="rId2"/>
    <p:sldId id="428" r:id="rId3"/>
    <p:sldId id="332" r:id="rId4"/>
    <p:sldId id="401" r:id="rId5"/>
    <p:sldId id="430" r:id="rId6"/>
    <p:sldId id="431" r:id="rId7"/>
    <p:sldId id="420" r:id="rId8"/>
    <p:sldId id="369" r:id="rId9"/>
    <p:sldId id="418" r:id="rId10"/>
    <p:sldId id="419" r:id="rId11"/>
    <p:sldId id="421" r:id="rId12"/>
    <p:sldId id="399" r:id="rId13"/>
    <p:sldId id="416" r:id="rId14"/>
    <p:sldId id="422" r:id="rId15"/>
    <p:sldId id="423" r:id="rId16"/>
    <p:sldId id="327" r:id="rId17"/>
    <p:sldId id="424" r:id="rId18"/>
    <p:sldId id="394" r:id="rId19"/>
    <p:sldId id="432" r:id="rId20"/>
    <p:sldId id="425" r:id="rId21"/>
    <p:sldId id="378" r:id="rId22"/>
    <p:sldId id="410" r:id="rId23"/>
    <p:sldId id="345" r:id="rId24"/>
    <p:sldId id="433" r:id="rId25"/>
    <p:sldId id="42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1F4A"/>
    <a:srgbClr val="D67C9C"/>
    <a:srgbClr val="F991BA"/>
    <a:srgbClr val="B93853"/>
    <a:srgbClr val="D768B5"/>
    <a:srgbClr val="A41400"/>
    <a:srgbClr val="652423"/>
    <a:srgbClr val="E99B4A"/>
    <a:srgbClr val="CB600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86466" autoAdjust="0"/>
  </p:normalViewPr>
  <p:slideViewPr>
    <p:cSldViewPr>
      <p:cViewPr>
        <p:scale>
          <a:sx n="70" d="100"/>
          <a:sy n="70" d="100"/>
        </p:scale>
        <p:origin x="169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C24-45D7-8F5B-973640BEE8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C24-45D7-8F5B-973640BEE8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C24-45D7-8F5B-973640BEE8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C24-45D7-8F5B-973640BEE876}"/>
              </c:ext>
            </c:extLst>
          </c:dPt>
          <c:cat>
            <c:strRef>
              <c:f>Sheet1!$A$2:$A$5</c:f>
              <c:strCache>
                <c:ptCount val="4"/>
                <c:pt idx="0">
                  <c:v>Covidien</c:v>
                </c:pt>
                <c:pt idx="1">
                  <c:v>CSA Medical</c:v>
                </c:pt>
                <c:pt idx="2">
                  <c:v>C2 Therapeutics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85.0</c:v>
                </c:pt>
                <c:pt idx="1">
                  <c:v>10.0</c:v>
                </c:pt>
                <c:pt idx="2">
                  <c:v>4.5</c:v>
                </c:pt>
                <c:pt idx="3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C24-45D7-8F5B-973640BEE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8856791338583"/>
          <c:y val="0.904800196850394"/>
          <c:w val="0.678953083989501"/>
          <c:h val="0.07019980314960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Compliant</c:v>
                </c:pt>
                <c:pt idx="1">
                  <c:v>Partially Non-compliant</c:v>
                </c:pt>
                <c:pt idx="2">
                  <c:v>Non-compliant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50.0</c:v>
                </c:pt>
                <c:pt idx="1">
                  <c:v>30.0</c:v>
                </c:pt>
                <c:pt idx="2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86-B849-8888-D4377895FF1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0.32856</cdr:x>
      <cdr:y>0.16014</cdr:y>
    </cdr:from>
    <cdr:to>
      <cdr:x>0.47856</cdr:x>
      <cdr:y>0.21014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02913" y="650791"/>
          <a:ext cx="914400" cy="203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10.0%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70370-14EF-4817-BB03-36F4FCEE0871}" type="datetimeFigureOut">
              <a:rPr lang="en-US" smtClean="0"/>
              <a:t>8/22/18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E4859-490F-4AA2-8C11-B3BF6952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4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24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200" dirty="0">
              <a:solidFill>
                <a:srgbClr val="FFFF00"/>
              </a:solidFill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0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0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20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4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80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37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5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1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02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8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fastest growing solid tumor cancer in the world. …..Based in Flagstaff, AZ located in the NACET Business Accelerator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42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8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14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23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51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52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67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4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3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3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78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 is the fastest growing cancer in the western</a:t>
            </a:r>
            <a:r>
              <a:rPr lang="en-US" baseline="0" dirty="0"/>
              <a:t> world, </a:t>
            </a:r>
            <a:r>
              <a:rPr lang="en-US" baseline="0" dirty="0" smtClean="0"/>
              <a:t>increasing </a:t>
            </a:r>
            <a:r>
              <a:rPr lang="en-US" baseline="0" dirty="0"/>
              <a:t>incidence </a:t>
            </a:r>
            <a:r>
              <a:rPr lang="en-US" baseline="0" dirty="0" smtClean="0"/>
              <a:t>by more </a:t>
            </a:r>
            <a:r>
              <a:rPr lang="en-US" baseline="0" dirty="0"/>
              <a:t>than </a:t>
            </a:r>
            <a:r>
              <a:rPr lang="en-US" baseline="0" dirty="0" smtClean="0"/>
              <a:t>750% </a:t>
            </a:r>
            <a:r>
              <a:rPr lang="en-US" baseline="0" dirty="0"/>
              <a:t>over the past </a:t>
            </a:r>
            <a:r>
              <a:rPr lang="en-US" baseline="0" dirty="0" smtClean="0"/>
              <a:t>30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200" dirty="0">
              <a:solidFill>
                <a:srgbClr val="FFFF00"/>
              </a:solidFill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92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2200" dirty="0">
              <a:solidFill>
                <a:srgbClr val="FFFF00"/>
              </a:solidFill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E4859-490F-4AA2-8C11-B3BF695265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8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7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3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6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0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0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3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1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8428C-A6F6-4B0E-B806-1F8973D27715}" type="datetimeFigureOut">
              <a:rPr lang="en-US" smtClean="0"/>
              <a:t>8/22/18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5B746-85DB-4B4B-97FD-968622BAB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5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chart" Target="../charts/chart1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tiff"/><Relationship Id="rId1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Relationship Id="rId4" Type="http://schemas.openxmlformats.org/officeDocument/2006/relationships/image" Target="../media/image40.tiff"/><Relationship Id="rId5" Type="http://schemas.openxmlformats.org/officeDocument/2006/relationships/image" Target="../media/image12.tiff"/><Relationship Id="rId6" Type="http://schemas.openxmlformats.org/officeDocument/2006/relationships/image" Target="../media/image41.tiff"/><Relationship Id="rId7" Type="http://schemas.openxmlformats.org/officeDocument/2006/relationships/image" Target="../media/image42.tiff"/><Relationship Id="rId8" Type="http://schemas.openxmlformats.org/officeDocument/2006/relationships/image" Target="../media/image43.tiff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2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969768" cy="42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38200" y="52986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Advancements in Diagnostics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en-US" sz="2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Barrett’s &amp; EAC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483615"/>
            <a:ext cx="4504267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000" dirty="0">
                <a:ea typeface="Cambria Math" pitchFamily="18" charset="0"/>
                <a:cs typeface="Times New Roman" pitchFamily="18" charset="0"/>
              </a:rPr>
              <a:t>Capsule Pill Cameras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000" dirty="0">
                <a:ea typeface="Cambria Math" pitchFamily="18" charset="0"/>
                <a:cs typeface="Times New Roman" pitchFamily="18" charset="0"/>
              </a:rPr>
              <a:t>2 French Trans-Nasal Endoscopes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000" dirty="0" err="1">
                <a:ea typeface="Cambria Math" pitchFamily="18" charset="0"/>
                <a:cs typeface="Times New Roman" pitchFamily="18" charset="0"/>
              </a:rPr>
              <a:t>Cytosponge</a:t>
            </a:r>
            <a:r>
              <a:rPr lang="en-US" sz="2000" dirty="0">
                <a:ea typeface="Cambria Math" pitchFamily="18" charset="0"/>
                <a:cs typeface="Times New Roman" pitchFamily="18" charset="0"/>
              </a:rPr>
              <a:t> Biopsy System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000" dirty="0">
                <a:ea typeface="Cambria Math" pitchFamily="18" charset="0"/>
                <a:cs typeface="Times New Roman" pitchFamily="18" charset="0"/>
              </a:rPr>
              <a:t>Biomarker Saliva Tests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000" dirty="0" err="1">
                <a:ea typeface="Cambria Math" pitchFamily="18" charset="0"/>
                <a:cs typeface="Times New Roman" pitchFamily="18" charset="0"/>
              </a:rPr>
              <a:t>Nvision</a:t>
            </a:r>
            <a:r>
              <a:rPr lang="en-US" sz="2000" dirty="0">
                <a:ea typeface="Cambria Math" pitchFamily="18" charset="0"/>
                <a:cs typeface="Times New Roman" pitchFamily="18" charset="0"/>
              </a:rPr>
              <a:t> VLE Real Time </a:t>
            </a: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Imaging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000" dirty="0" err="1">
                <a:ea typeface="Cambria Math" pitchFamily="18" charset="0"/>
                <a:cs typeface="Times New Roman" pitchFamily="18" charset="0"/>
              </a:rPr>
              <a:t>CDx</a:t>
            </a:r>
            <a:r>
              <a:rPr lang="en-US" sz="2000" dirty="0">
                <a:ea typeface="Cambria Math" pitchFamily="18" charset="0"/>
                <a:cs typeface="Times New Roman" pitchFamily="18" charset="0"/>
              </a:rPr>
              <a:t> Diagnostics </a:t>
            </a: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Wats3D</a:t>
            </a: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000" dirty="0">
                <a:ea typeface="Cambria Math" pitchFamily="18" charset="0"/>
                <a:cs typeface="Times New Roman" pitchFamily="18" charset="0"/>
              </a:rPr>
              <a:t>Microbiome Breathe Test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fontAlgn="base"/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fontAlgn="base"/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1257300" lvl="2" indent="-342900" fontAlgn="base">
              <a:buFont typeface="Wingdings" panose="05000000000000000000" pitchFamily="2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" y="1190612"/>
            <a:ext cx="3416300" cy="48641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704753" y="1190612"/>
            <a:ext cx="3794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Coming Soon to the GI Laboratory!</a:t>
            </a:r>
          </a:p>
        </p:txBody>
      </p:sp>
    </p:spTree>
    <p:extLst>
      <p:ext uri="{BB962C8B-B14F-4D97-AF65-F5344CB8AC3E}">
        <p14:creationId xmlns:p14="http://schemas.microsoft.com/office/powerpoint/2010/main" val="31237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01439" y="54020"/>
            <a:ext cx="640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BE Key Opinion Leader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9" y="3048000"/>
            <a:ext cx="88392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“We are currently performing an awful lot of endoscopy procedures that do nothing but worry our patients. I look forward to the future when we are able to take a more interventional and logical approach to treating Barrett’s Esophagus</a:t>
            </a:r>
            <a:r>
              <a:rPr lang="en-US" sz="2800" dirty="0" smtClean="0"/>
              <a:t>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dirty="0"/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dirty="0"/>
              <a:t>Nicholas J. </a:t>
            </a:r>
            <a:r>
              <a:rPr lang="en-US" sz="1600" dirty="0" err="1"/>
              <a:t>Shaheen</a:t>
            </a:r>
            <a:r>
              <a:rPr lang="en-US" sz="1600" dirty="0"/>
              <a:t>, MD, MPH; Chief, Division of Gastroenterology &amp; </a:t>
            </a:r>
            <a:r>
              <a:rPr lang="en-US" sz="1600" dirty="0" err="1"/>
              <a:t>Hepatology</a:t>
            </a:r>
            <a:r>
              <a:rPr lang="en-US" sz="1600" dirty="0"/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      UNC School of Medicine. Primary Investigator for </a:t>
            </a:r>
            <a:r>
              <a:rPr lang="en-US" sz="1600" dirty="0" err="1"/>
              <a:t>BarrX</a:t>
            </a:r>
            <a:r>
              <a:rPr lang="en-US" sz="1600" dirty="0"/>
              <a:t> US Pivotal Study. December, 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38" y="915585"/>
            <a:ext cx="4435922" cy="229655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2537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5800" y="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Barrett’s Esophagus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Current Players/Devices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01177221"/>
              </p:ext>
            </p:extLst>
          </p:nvPr>
        </p:nvGraphicFramePr>
        <p:xfrm>
          <a:off x="-706503" y="215048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22" y="1186198"/>
            <a:ext cx="2514600" cy="2061439"/>
          </a:xfrm>
          <a:prstGeom prst="rect">
            <a:avLst/>
          </a:prstGeom>
          <a:effectLst>
            <a:softEdge rad="279400"/>
          </a:effectLst>
        </p:spPr>
      </p:pic>
      <p:grpSp>
        <p:nvGrpSpPr>
          <p:cNvPr id="2" name="Group 1"/>
          <p:cNvGrpSpPr/>
          <p:nvPr/>
        </p:nvGrpSpPr>
        <p:grpSpPr>
          <a:xfrm>
            <a:off x="1029553" y="1495125"/>
            <a:ext cx="8210550" cy="4672270"/>
            <a:chOff x="1029553" y="1495125"/>
            <a:chExt cx="8210550" cy="4672270"/>
          </a:xfrm>
        </p:grpSpPr>
        <p:sp>
          <p:nvSpPr>
            <p:cNvPr id="8" name="TextBox 7"/>
            <p:cNvSpPr txBox="1"/>
            <p:nvPr/>
          </p:nvSpPr>
          <p:spPr>
            <a:xfrm>
              <a:off x="2432364" y="4320889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85%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78368" y="2416889"/>
              <a:ext cx="7491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4.5%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6410" y="329050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8142" y="2078417"/>
              <a:ext cx="737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0.5%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02751" y="2249184"/>
              <a:ext cx="1524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491789" y="4934550"/>
              <a:ext cx="152400" cy="152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91789" y="3567499"/>
              <a:ext cx="152400" cy="1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717" y="4330202"/>
              <a:ext cx="2794386" cy="1837193"/>
            </a:xfrm>
            <a:prstGeom prst="rect">
              <a:avLst/>
            </a:prstGeom>
            <a:effectLst>
              <a:softEdge rad="279400"/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107" y="3173276"/>
              <a:ext cx="2559605" cy="1184295"/>
            </a:xfrm>
            <a:prstGeom prst="rect">
              <a:avLst/>
            </a:prstGeom>
            <a:effectLst>
              <a:softEdge rad="165100"/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1029553" y="1495125"/>
              <a:ext cx="2669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2017 </a:t>
              </a:r>
              <a:r>
                <a:rPr lang="en-US" sz="2000" dirty="0"/>
                <a:t>Market </a:t>
              </a:r>
              <a:r>
                <a:rPr lang="en-US" sz="2000" dirty="0" smtClean="0"/>
                <a:t>Landscape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75054" y="2154941"/>
              <a:ext cx="16687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MDT – </a:t>
              </a:r>
              <a:r>
                <a:rPr lang="en-US" dirty="0" err="1"/>
                <a:t>Covidien</a:t>
              </a:r>
              <a:endParaRPr lang="en-US" dirty="0"/>
            </a:p>
            <a:p>
              <a:r>
                <a:rPr lang="en-US" i="1" dirty="0" err="1"/>
                <a:t>Barrx</a:t>
              </a:r>
              <a:endParaRPr lang="en-US" i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64229" y="3442259"/>
              <a:ext cx="13449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CSA Medical</a:t>
              </a:r>
            </a:p>
            <a:p>
              <a:r>
                <a:rPr lang="en-US" i="1" dirty="0"/>
                <a:t>True Freeze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41983" y="4826964"/>
              <a:ext cx="1690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C2 Therapeutics</a:t>
              </a:r>
            </a:p>
            <a:p>
              <a:r>
                <a:rPr lang="en-US" i="1" dirty="0"/>
                <a:t>Coldplay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89497" y="6368224"/>
            <a:ext cx="33698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DRG Gastrointestinal Endoscopy Devices/</a:t>
            </a:r>
            <a:r>
              <a:rPr lang="en-US" sz="1100" dirty="0" err="1"/>
              <a:t>Medtech</a:t>
            </a:r>
            <a:r>
              <a:rPr lang="en-US" sz="1100" dirty="0"/>
              <a:t> 360/</a:t>
            </a:r>
          </a:p>
          <a:p>
            <a:r>
              <a:rPr lang="en-US" sz="1100" dirty="0"/>
              <a:t>                               Market Analysis/2016</a:t>
            </a:r>
          </a:p>
        </p:txBody>
      </p:sp>
    </p:spTree>
    <p:extLst>
      <p:ext uri="{BB962C8B-B14F-4D97-AF65-F5344CB8AC3E}">
        <p14:creationId xmlns:p14="http://schemas.microsoft.com/office/powerpoint/2010/main" val="6617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14400" y="87216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How has </a:t>
            </a:r>
            <a:r>
              <a: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RFA Performed? </a:t>
            </a: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</a:p>
        </p:txBody>
      </p:sp>
      <p:sp>
        <p:nvSpPr>
          <p:cNvPr id="18" name="Oval 17"/>
          <p:cNvSpPr/>
          <p:nvPr/>
        </p:nvSpPr>
        <p:spPr>
          <a:xfrm>
            <a:off x="2078174" y="2104579"/>
            <a:ext cx="2030366" cy="1884343"/>
          </a:xfrm>
          <a:prstGeom prst="ellipse">
            <a:avLst/>
          </a:prstGeom>
          <a:solidFill>
            <a:srgbClr val="D67C9C"/>
          </a:solidFill>
          <a:ln>
            <a:solidFill>
              <a:srgbClr val="8E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979467" y="2310425"/>
            <a:ext cx="2211446" cy="14465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Expanded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Indication to Squamous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Dysplasia</a:t>
            </a:r>
          </a:p>
        </p:txBody>
      </p:sp>
      <p:sp>
        <p:nvSpPr>
          <p:cNvPr id="21" name="Oval 20"/>
          <p:cNvSpPr/>
          <p:nvPr/>
        </p:nvSpPr>
        <p:spPr>
          <a:xfrm>
            <a:off x="246137" y="4028061"/>
            <a:ext cx="2405588" cy="2345352"/>
          </a:xfrm>
          <a:prstGeom prst="ellipse">
            <a:avLst/>
          </a:prstGeom>
          <a:solidFill>
            <a:srgbClr val="D67C9C"/>
          </a:solidFill>
          <a:ln>
            <a:solidFill>
              <a:srgbClr val="8E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813059" y="3933714"/>
            <a:ext cx="2641550" cy="2554476"/>
          </a:xfrm>
          <a:prstGeom prst="ellipse">
            <a:avLst/>
          </a:prstGeom>
          <a:solidFill>
            <a:srgbClr val="D67C9C"/>
          </a:solidFill>
          <a:ln>
            <a:solidFill>
              <a:srgbClr val="8E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775795" y="4342637"/>
            <a:ext cx="2613601" cy="198515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   </a:t>
            </a:r>
            <a:r>
              <a:rPr lang="en-US" sz="2300" dirty="0">
                <a:solidFill>
                  <a:schemeClr val="bg1"/>
                </a:solidFill>
              </a:rPr>
              <a:t>Requires multiple</a:t>
            </a:r>
          </a:p>
          <a:p>
            <a:r>
              <a:rPr lang="en-US" sz="2300" dirty="0">
                <a:solidFill>
                  <a:schemeClr val="bg1"/>
                </a:solidFill>
              </a:rPr>
              <a:t>    devices to treat </a:t>
            </a:r>
          </a:p>
          <a:p>
            <a:r>
              <a:rPr lang="en-US" sz="2300" dirty="0">
                <a:solidFill>
                  <a:schemeClr val="bg1"/>
                </a:solidFill>
              </a:rPr>
              <a:t>          focal and</a:t>
            </a:r>
          </a:p>
          <a:p>
            <a:r>
              <a:rPr lang="en-US" sz="2300" dirty="0">
                <a:solidFill>
                  <a:schemeClr val="bg1"/>
                </a:solidFill>
              </a:rPr>
              <a:t>      circumferential</a:t>
            </a:r>
          </a:p>
          <a:p>
            <a:r>
              <a:rPr lang="en-US" sz="2300" dirty="0">
                <a:solidFill>
                  <a:schemeClr val="bg1"/>
                </a:solidFill>
              </a:rPr>
              <a:t>             disease</a:t>
            </a:r>
          </a:p>
        </p:txBody>
      </p:sp>
      <p:sp>
        <p:nvSpPr>
          <p:cNvPr id="34" name="Oval 33"/>
          <p:cNvSpPr/>
          <p:nvPr/>
        </p:nvSpPr>
        <p:spPr>
          <a:xfrm>
            <a:off x="3002637" y="4212046"/>
            <a:ext cx="1657063" cy="1632678"/>
          </a:xfrm>
          <a:prstGeom prst="ellipse">
            <a:avLst/>
          </a:prstGeom>
          <a:solidFill>
            <a:srgbClr val="D67C9C"/>
          </a:solidFill>
          <a:ln>
            <a:solidFill>
              <a:srgbClr val="8E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577" y="1504373"/>
            <a:ext cx="3161236" cy="163406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018933" y="4658293"/>
            <a:ext cx="1668427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 procedural  feedback loop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134" y="945105"/>
            <a:ext cx="7594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a typeface="Cambria Math" pitchFamily="18" charset="0"/>
              </a:rPr>
              <a:t>RF Ablation (RFA) for Barrett’s Esophagus </a:t>
            </a:r>
            <a:r>
              <a:rPr lang="en-US" sz="2400" b="1" dirty="0">
                <a:ea typeface="Cambria Math" pitchFamily="18" charset="0"/>
                <a:cs typeface="Times New Roman" pitchFamily="18" charset="0"/>
              </a:rPr>
              <a:t>has generated       over 200 scientific publications in the past ten (10) years </a:t>
            </a:r>
            <a:endParaRPr lang="en-US" sz="2400" b="1" dirty="0">
              <a:ea typeface="Cambria Math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320489" y="1971414"/>
            <a:ext cx="2043315" cy="1895686"/>
          </a:xfrm>
          <a:prstGeom prst="ellipse">
            <a:avLst/>
          </a:prstGeom>
          <a:solidFill>
            <a:srgbClr val="D67C9C"/>
          </a:solidFill>
          <a:ln>
            <a:solidFill>
              <a:srgbClr val="8E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70745" y="2170514"/>
            <a:ext cx="1942802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3+ repeat procedures common</a:t>
            </a:r>
          </a:p>
        </p:txBody>
      </p:sp>
      <p:sp>
        <p:nvSpPr>
          <p:cNvPr id="16" name="Oval 15"/>
          <p:cNvSpPr/>
          <p:nvPr/>
        </p:nvSpPr>
        <p:spPr>
          <a:xfrm>
            <a:off x="192828" y="1897174"/>
            <a:ext cx="1657063" cy="1632678"/>
          </a:xfrm>
          <a:prstGeom prst="ellipse">
            <a:avLst/>
          </a:prstGeom>
          <a:solidFill>
            <a:srgbClr val="D67C9C"/>
          </a:solidFill>
          <a:ln>
            <a:solidFill>
              <a:srgbClr val="8E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361" y="4658293"/>
            <a:ext cx="268913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Expanded indication from ↑ Grade to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↓ Grade Dysplasia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8604" y="2213635"/>
            <a:ext cx="1668427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Only Device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Success Story in GI Space</a:t>
            </a:r>
          </a:p>
        </p:txBody>
      </p:sp>
      <p:sp>
        <p:nvSpPr>
          <p:cNvPr id="26" name="Oval 25"/>
          <p:cNvSpPr/>
          <p:nvPr/>
        </p:nvSpPr>
        <p:spPr>
          <a:xfrm>
            <a:off x="6965257" y="2739510"/>
            <a:ext cx="1657063" cy="1632678"/>
          </a:xfrm>
          <a:prstGeom prst="ellipse">
            <a:avLst/>
          </a:prstGeom>
          <a:solidFill>
            <a:srgbClr val="D67C9C"/>
          </a:solidFill>
          <a:ln>
            <a:solidFill>
              <a:srgbClr val="8E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965257" y="3124195"/>
            <a:ext cx="1668427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10% incidence of stricture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at follow-up</a:t>
            </a:r>
          </a:p>
        </p:txBody>
      </p:sp>
    </p:spTree>
    <p:extLst>
      <p:ext uri="{BB962C8B-B14F-4D97-AF65-F5344CB8AC3E}">
        <p14:creationId xmlns:p14="http://schemas.microsoft.com/office/powerpoint/2010/main" val="211188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85800" y="0"/>
            <a:ext cx="6248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Radiofrequency Ablation (RFA)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vs.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Microwave (MWA)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93" y="1524000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</a:rPr>
              <a:t>Multiple clinical studies have demonstrated that current RFA treatment for Barrett’s Esophagus is incompletely effective in 25% - 30% of patients studied</a:t>
            </a:r>
            <a:r>
              <a:rPr lang="en-US" sz="2100" baseline="30000" dirty="0">
                <a:ea typeface="Cambria Math" pitchFamily="18" charset="0"/>
                <a:cs typeface="Times New Roman" pitchFamily="18" charset="0"/>
              </a:rPr>
              <a:t>3</a:t>
            </a:r>
            <a:endParaRPr lang="en-US" sz="2100" dirty="0">
              <a:ea typeface="Cambria Math" pitchFamily="18" charset="0"/>
              <a:cs typeface="Times New Roman" pitchFamily="18" charset="0"/>
            </a:endParaRPr>
          </a:p>
          <a:p>
            <a:pPr marL="342900" indent="-342900">
              <a:buFont typeface="Wingdings" charset="2"/>
              <a:buChar char="Ø"/>
            </a:pPr>
            <a:endParaRPr lang="en-US" sz="2100" dirty="0">
              <a:ea typeface="Cambria Math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100" dirty="0">
                <a:ea typeface="Cambria Math" pitchFamily="18" charset="0"/>
              </a:rPr>
              <a:t>MWA has demonstrated a </a:t>
            </a:r>
            <a:r>
              <a:rPr lang="en-US" sz="2100" b="1" dirty="0">
                <a:ea typeface="Cambria Math" pitchFamily="18" charset="0"/>
              </a:rPr>
              <a:t>superior</a:t>
            </a:r>
            <a:r>
              <a:rPr lang="en-US" sz="2100" dirty="0">
                <a:ea typeface="Cambria Math" pitchFamily="18" charset="0"/>
              </a:rPr>
              <a:t> mechanism for thermal therapy compared to RFA and </a:t>
            </a:r>
            <a:r>
              <a:rPr lang="en-US" sz="2100" dirty="0" err="1">
                <a:ea typeface="Cambria Math" pitchFamily="18" charset="0"/>
              </a:rPr>
              <a:t>Cryoblation</a:t>
            </a:r>
            <a:r>
              <a:rPr lang="en-US" sz="2100" dirty="0">
                <a:ea typeface="Cambria Math" pitchFamily="18" charset="0"/>
              </a:rPr>
              <a:t> treatment:</a:t>
            </a:r>
            <a:endParaRPr lang="en-US" sz="2100" dirty="0">
              <a:ea typeface="Cambria Math" pitchFamily="18" charset="0"/>
              <a:cs typeface="Times New Roman" pitchFamily="18" charset="0"/>
            </a:endParaRP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100" dirty="0">
                <a:ea typeface="Cambria Math" pitchFamily="18" charset="0"/>
                <a:cs typeface="Times New Roman" pitchFamily="18" charset="0"/>
              </a:rPr>
              <a:t>More Uniform Heating</a:t>
            </a:r>
            <a:r>
              <a:rPr lang="en-US" sz="2100" baseline="30000" dirty="0">
                <a:ea typeface="Cambria Math" pitchFamily="18" charset="0"/>
                <a:cs typeface="Times New Roman" pitchFamily="18" charset="0"/>
              </a:rPr>
              <a:t>6</a:t>
            </a:r>
            <a:r>
              <a:rPr lang="en-US" sz="2100" dirty="0">
                <a:ea typeface="Cambria Math" pitchFamily="18" charset="0"/>
                <a:cs typeface="Times New Roman" pitchFamily="18" charset="0"/>
              </a:rPr>
              <a:t> 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100" dirty="0">
                <a:ea typeface="Cambria Math" pitchFamily="18" charset="0"/>
                <a:cs typeface="Times New Roman" pitchFamily="18" charset="0"/>
              </a:rPr>
              <a:t>Superior control over energy deployment regions</a:t>
            </a:r>
            <a:r>
              <a:rPr lang="en-US" sz="2100" baseline="30000" dirty="0">
                <a:ea typeface="Cambria Math" pitchFamily="18" charset="0"/>
                <a:cs typeface="Times New Roman" pitchFamily="18" charset="0"/>
              </a:rPr>
              <a:t>4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100" dirty="0">
                <a:ea typeface="Cambria Math" pitchFamily="18" charset="0"/>
                <a:cs typeface="Times New Roman" pitchFamily="18" charset="0"/>
              </a:rPr>
              <a:t>Microwave Antenna can both emit and receive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ea typeface="Cambria Math" pitchFamily="18" charset="0"/>
              <a:cs typeface="Times New Roman" pitchFamily="18" charset="0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100" dirty="0">
                <a:ea typeface="Cambria Math" pitchFamily="18" charset="0"/>
              </a:rPr>
              <a:t>Microwave Energy is a </a:t>
            </a:r>
            <a:r>
              <a:rPr lang="en-US" sz="2100" b="1" dirty="0">
                <a:ea typeface="Cambria Math" pitchFamily="18" charset="0"/>
              </a:rPr>
              <a:t>proven</a:t>
            </a:r>
            <a:r>
              <a:rPr lang="en-US" sz="2100" dirty="0">
                <a:ea typeface="Cambria Math" pitchFamily="18" charset="0"/>
              </a:rPr>
              <a:t> therapy for other Cancer Treatments</a:t>
            </a:r>
          </a:p>
          <a:p>
            <a:pPr marL="1257300" lvl="2" indent="-342900">
              <a:buFont typeface="Wingdings" charset="2"/>
              <a:buChar char="Ø"/>
            </a:pPr>
            <a:r>
              <a:rPr lang="en-US" sz="2100" dirty="0">
                <a:ea typeface="Cambria Math" pitchFamily="18" charset="0"/>
              </a:rPr>
              <a:t>Improved patient outcomes when compared to RFA, in percutaneous liver, renal, and breast tumor ablation</a:t>
            </a:r>
            <a:r>
              <a:rPr lang="en-US" sz="2100" baseline="30000" dirty="0">
                <a:ea typeface="Cambria Math" pitchFamily="18" charset="0"/>
              </a:rPr>
              <a:t>4-6</a:t>
            </a:r>
          </a:p>
        </p:txBody>
      </p:sp>
    </p:spTree>
    <p:extLst>
      <p:ext uri="{BB962C8B-B14F-4D97-AF65-F5344CB8AC3E}">
        <p14:creationId xmlns:p14="http://schemas.microsoft.com/office/powerpoint/2010/main" val="181995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6101" y="5284932"/>
            <a:ext cx="47246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Symple</a:t>
            </a:r>
            <a:r>
              <a:rPr lang="en-US" sz="3200" b="1" dirty="0"/>
              <a:t> GRIZZLY™ Catheter</a:t>
            </a:r>
          </a:p>
          <a:p>
            <a:r>
              <a:rPr lang="en-US" sz="2000" b="1" dirty="0"/>
              <a:t>           Microwave Ablation System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300" y="1121904"/>
            <a:ext cx="7773398" cy="107721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a typeface="Cambria Math" pitchFamily="18" charset="0"/>
              </a:rPr>
              <a:t>Symple</a:t>
            </a:r>
            <a:r>
              <a:rPr lang="en-US" sz="3200" dirty="0" smtClean="0">
                <a:solidFill>
                  <a:schemeClr val="tx1"/>
                </a:solidFill>
                <a:ea typeface="Cambria Math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a typeface="Cambria Math" pitchFamily="18" charset="0"/>
              </a:rPr>
              <a:t>Surgical’s</a:t>
            </a:r>
            <a:r>
              <a:rPr lang="en-US" sz="3200" dirty="0" smtClean="0">
                <a:solidFill>
                  <a:schemeClr val="tx1"/>
                </a:solidFill>
                <a:ea typeface="Cambria Math" pitchFamily="18" charset="0"/>
              </a:rPr>
              <a:t> GRIZZLY™ technology provides a more effective method of ablation</a:t>
            </a:r>
            <a:endParaRPr lang="en-US" sz="3200" dirty="0">
              <a:solidFill>
                <a:schemeClr val="tx1"/>
              </a:solidFill>
              <a:ea typeface="Cambria Math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85800" y="1524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GRIZZLY</a:t>
            </a:r>
            <a:r>
              <a:rPr lang="en-US" sz="2800" kern="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" y="2645406"/>
            <a:ext cx="1808081" cy="3873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15" y="2664221"/>
            <a:ext cx="5583811" cy="250754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6750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399" y="1951168"/>
            <a:ext cx="883920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Strong growth outlook and limitations of existing technologies create an opportunity to provide effective next generation technology: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ea typeface="Cambria Math" pitchFamily="18" charset="0"/>
              <a:cs typeface="Times New Roman" pitchFamily="18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1900" dirty="0">
                <a:ea typeface="Cambria Math" pitchFamily="18" charset="0"/>
                <a:cs typeface="Times New Roman" pitchFamily="18" charset="0"/>
              </a:rPr>
              <a:t>Balloon based design is </a:t>
            </a:r>
            <a:r>
              <a:rPr lang="en-US" sz="1900" b="1" dirty="0">
                <a:ea typeface="Cambria Math" pitchFamily="18" charset="0"/>
                <a:cs typeface="Times New Roman" pitchFamily="18" charset="0"/>
              </a:rPr>
              <a:t>familiar and easy to use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1900" dirty="0">
              <a:ea typeface="Cambria Math" pitchFamily="18" charset="0"/>
              <a:cs typeface="Times New Roman" pitchFamily="18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1900" dirty="0">
                <a:ea typeface="Cambria Math" pitchFamily="18" charset="0"/>
                <a:cs typeface="Times New Roman" pitchFamily="18" charset="0"/>
              </a:rPr>
              <a:t>Controlled penetration of Microwave Energy should lead to </a:t>
            </a:r>
            <a:r>
              <a:rPr lang="en-US" sz="1900" b="1" dirty="0">
                <a:ea typeface="Cambria Math" pitchFamily="18" charset="0"/>
                <a:cs typeface="Times New Roman" pitchFamily="18" charset="0"/>
              </a:rPr>
              <a:t>fewer follow-up treatments</a:t>
            </a:r>
            <a:r>
              <a:rPr lang="en-US" sz="1900" dirty="0">
                <a:ea typeface="Cambria Math" pitchFamily="18" charset="0"/>
                <a:cs typeface="Times New Roman" pitchFamily="18" charset="0"/>
              </a:rPr>
              <a:t>, saving time and cost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00" dirty="0">
              <a:ea typeface="Cambria Math" pitchFamily="18" charset="0"/>
              <a:cs typeface="Times New Roman" pitchFamily="18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1900" dirty="0">
                <a:ea typeface="Cambria Math" pitchFamily="18" charset="0"/>
                <a:cs typeface="Times New Roman" pitchFamily="18" charset="0"/>
              </a:rPr>
              <a:t>Focused quadrant based emitter with unobstructed balloon wall allows for </a:t>
            </a:r>
            <a:r>
              <a:rPr lang="en-US" sz="1900" b="1" dirty="0">
                <a:ea typeface="Cambria Math" pitchFamily="18" charset="0"/>
                <a:cs typeface="Times New Roman" pitchFamily="18" charset="0"/>
              </a:rPr>
              <a:t>better lesion visualization</a:t>
            </a:r>
            <a:r>
              <a:rPr lang="en-US" sz="1900" dirty="0">
                <a:ea typeface="Cambria Math" pitchFamily="18" charset="0"/>
                <a:cs typeface="Times New Roman" pitchFamily="18" charset="0"/>
              </a:rPr>
              <a:t> resulting in greater therapeutic accuracy and </a:t>
            </a:r>
            <a:r>
              <a:rPr lang="en-US" sz="1900" b="1" dirty="0">
                <a:ea typeface="Cambria Math" pitchFamily="18" charset="0"/>
                <a:cs typeface="Times New Roman" pitchFamily="18" charset="0"/>
              </a:rPr>
              <a:t>directional control </a:t>
            </a:r>
            <a:r>
              <a:rPr lang="en-US" sz="1900" dirty="0">
                <a:ea typeface="Cambria Math" pitchFamily="18" charset="0"/>
                <a:cs typeface="Times New Roman" pitchFamily="18" charset="0"/>
              </a:rPr>
              <a:t>targeting island and tongue lesions</a:t>
            </a:r>
            <a:endParaRPr lang="en-US" sz="1900" b="1" dirty="0">
              <a:ea typeface="Cambria Math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00" dirty="0">
              <a:ea typeface="Cambria Math" pitchFamily="18" charset="0"/>
              <a:cs typeface="Times New Roman" pitchFamily="18" charset="0"/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1900" b="1" dirty="0">
                <a:ea typeface="Cambria Math" pitchFamily="18" charset="0"/>
                <a:cs typeface="Times New Roman" pitchFamily="18" charset="0"/>
              </a:rPr>
              <a:t>Compliant balloon design </a:t>
            </a:r>
            <a:r>
              <a:rPr lang="en-US" sz="1900" dirty="0">
                <a:ea typeface="Cambria Math" pitchFamily="18" charset="0"/>
                <a:cs typeface="Times New Roman" pitchFamily="18" charset="0"/>
              </a:rPr>
              <a:t>eliminates incorrect ablation sizing by providing single device size for all patients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-685800" y="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GRIZZLY™ Catheter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Features &amp; Benefits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84" y="304800"/>
            <a:ext cx="4338314" cy="1582153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9031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98803" y="33867"/>
            <a:ext cx="64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</a:t>
            </a: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Surgical GRIZZLY™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Mayo Data June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9727" y="1143000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73994" y="1010245"/>
            <a:ext cx="485520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>
                <a:ea typeface="Cambria Math" pitchFamily="18" charset="0"/>
                <a:cs typeface="Times New Roman" pitchFamily="18" charset="0"/>
              </a:rPr>
              <a:t>Bench setup utilizing swine </a:t>
            </a: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esophagus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Performed pre-clinical procedural simulations alongside endoscopic guidance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2000" dirty="0" smtClean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Visualized antennae position through inflated balloon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Expanded antennae scaffold based on reflected power and position to balloon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Ablations run at roughly 30 Watts and 40 Watts with and without scope suction for 10 second duration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endParaRPr lang="en-US" sz="2000" dirty="0" smtClean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000" dirty="0" smtClean="0">
                <a:ea typeface="Cambria Math" pitchFamily="18" charset="0"/>
                <a:cs typeface="Times New Roman" pitchFamily="18" charset="0"/>
              </a:rPr>
              <a:t>Demonstrated Circumferential and Focal ablations from a single device format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3334" y="5574268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Prasad </a:t>
            </a:r>
            <a:r>
              <a:rPr lang="en-US" dirty="0" err="1" smtClean="0"/>
              <a:t>Iyer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85800" y="-9315"/>
            <a:ext cx="9829800" cy="6867315"/>
            <a:chOff x="-685800" y="0"/>
            <a:chExt cx="9829800" cy="6867315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9315"/>
              <a:ext cx="9143999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85213" y="1116509"/>
              <a:ext cx="7010400" cy="5293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ea typeface="Cambria Math" pitchFamily="18" charset="0"/>
                </a:rPr>
                <a:t>Dr. Nicholas </a:t>
              </a:r>
              <a:r>
                <a:rPr lang="en-US" sz="1600" b="1" dirty="0" err="1">
                  <a:ea typeface="Cambria Math" pitchFamily="18" charset="0"/>
                </a:rPr>
                <a:t>Shaheen</a:t>
              </a:r>
              <a:endParaRPr lang="en-US" sz="1600" b="1" dirty="0">
                <a:ea typeface="Cambria Math" pitchFamily="18" charset="0"/>
              </a:endParaRPr>
            </a:p>
            <a:p>
              <a:pPr algn="just"/>
              <a:r>
                <a:rPr lang="en-US" sz="1600" dirty="0"/>
                <a:t>Dr. </a:t>
              </a:r>
              <a:r>
                <a:rPr lang="en-US" sz="1600" dirty="0" err="1"/>
                <a:t>Shaheen</a:t>
              </a:r>
              <a:r>
                <a:rPr lang="en-US" sz="1600" dirty="0"/>
                <a:t> is Professor of Medicine and Epidemiology and Chief of the Division of Gastroenterology and </a:t>
              </a:r>
              <a:r>
                <a:rPr lang="en-US" sz="1600" dirty="0" err="1"/>
                <a:t>Hepatology</a:t>
              </a:r>
              <a:r>
                <a:rPr lang="en-US" sz="1600" dirty="0"/>
                <a:t> at the UNC School of Medicine and UNC School of Public Health, and Director of the UNC Center for Esophageal Diseases and Swallowing. He is a leading researcher in the field of Ablative Therapies for the treatment of Barrett’s Esophagus and a Primary Investigator for Clinical Trials for </a:t>
              </a:r>
              <a:r>
                <a:rPr lang="en-US" sz="1600" dirty="0" err="1"/>
                <a:t>BarrX</a:t>
              </a:r>
              <a:r>
                <a:rPr lang="en-US" sz="1600" dirty="0"/>
                <a:t> and CSA Medical.</a:t>
              </a:r>
            </a:p>
            <a:p>
              <a:pPr algn="just"/>
              <a:endParaRPr lang="en-US" sz="1600" dirty="0"/>
            </a:p>
            <a:p>
              <a:endParaRPr lang="en-US" sz="1000" b="1" dirty="0">
                <a:ea typeface="Cambria Math" pitchFamily="18" charset="0"/>
              </a:endParaRPr>
            </a:p>
            <a:p>
              <a:r>
                <a:rPr lang="en-US" sz="1600" b="1" dirty="0">
                  <a:ea typeface="Cambria Math" pitchFamily="18" charset="0"/>
                </a:rPr>
                <a:t>Dr. Prasad </a:t>
              </a:r>
              <a:r>
                <a:rPr lang="en-US" sz="1600" b="1" dirty="0" err="1">
                  <a:ea typeface="Cambria Math" pitchFamily="18" charset="0"/>
                </a:rPr>
                <a:t>Iyer</a:t>
              </a:r>
              <a:endParaRPr lang="en-US" sz="1600" b="1" dirty="0">
                <a:ea typeface="Cambria Math" pitchFamily="18" charset="0"/>
              </a:endParaRPr>
            </a:p>
            <a:p>
              <a:r>
                <a:rPr lang="en-US" sz="1600" dirty="0">
                  <a:ea typeface="Cambria Math" pitchFamily="18" charset="0"/>
                </a:rPr>
                <a:t>Professor of Medicine, Mayo Clinic Center for Clinical and Translational Science, Rochester, MN</a:t>
              </a:r>
              <a:endParaRPr lang="en-US" sz="1600" dirty="0"/>
            </a:p>
            <a:p>
              <a:r>
                <a:rPr lang="en-US" sz="1600" dirty="0"/>
                <a:t>Consultant, Division of Gastroenterology and </a:t>
              </a:r>
              <a:r>
                <a:rPr lang="en-US" sz="1600" dirty="0" err="1"/>
                <a:t>Hepatology</a:t>
              </a:r>
              <a:endParaRPr lang="en-US" sz="1600" dirty="0"/>
            </a:p>
            <a:p>
              <a:r>
                <a:rPr lang="en-US" sz="1600" dirty="0"/>
                <a:t>Co-Director, Advanced Esophageal Fellowship</a:t>
              </a:r>
            </a:p>
            <a:p>
              <a:endParaRPr lang="en-US" sz="1600" dirty="0"/>
            </a:p>
            <a:p>
              <a:endParaRPr lang="en-US" sz="1000" b="1" dirty="0">
                <a:latin typeface="Cambria Math" pitchFamily="18" charset="0"/>
                <a:ea typeface="Cambria Math" pitchFamily="18" charset="0"/>
              </a:endParaRPr>
            </a:p>
            <a:p>
              <a:endParaRPr lang="en-US" sz="1000" dirty="0">
                <a:ea typeface="Cambria Math" pitchFamily="18" charset="0"/>
              </a:endParaRPr>
            </a:p>
            <a:p>
              <a:endParaRPr lang="en-US" sz="1000" dirty="0">
                <a:ea typeface="Cambria Math" pitchFamily="18" charset="0"/>
              </a:endParaRPr>
            </a:p>
            <a:p>
              <a:r>
                <a:rPr lang="en-US" sz="1600" b="1" dirty="0">
                  <a:ea typeface="Cambria Math" pitchFamily="18" charset="0"/>
                </a:rPr>
                <a:t>Dr. Christopher Brace PhD</a:t>
              </a:r>
            </a:p>
            <a:p>
              <a:pPr algn="just"/>
              <a:r>
                <a:rPr lang="en-US" sz="1600" dirty="0">
                  <a:ea typeface="Cambria Math" pitchFamily="18" charset="0"/>
                </a:rPr>
                <a:t>Professor, Departments of Radiology and Biomedical Engineering, Director of the Tumor Ablation Laboratory, University of Wisconsin School of Medicine. Leading Researcher on Microwave Ablation.  </a:t>
              </a:r>
            </a:p>
            <a:p>
              <a:endParaRPr lang="en-US" sz="1000" dirty="0">
                <a:ea typeface="Cambria Math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685800" y="0"/>
              <a:ext cx="6400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rPr>
                <a:t>Symple Surgical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itchFamily="34" charset="0"/>
                </a:rPr>
                <a:t>Advisors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88" y="1143000"/>
              <a:ext cx="1127739" cy="15867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88" y="4959294"/>
              <a:ext cx="1174239" cy="15122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333" y="4794014"/>
              <a:ext cx="1553156" cy="5944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854" y="294827"/>
              <a:ext cx="1106203" cy="10723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88" y="3113348"/>
              <a:ext cx="1230801" cy="146229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2963" y="2712304"/>
              <a:ext cx="777896" cy="777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93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5800" y="0"/>
            <a:ext cx="6400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</a:t>
            </a:r>
            <a:r>
              <a:rPr lang="en-US" sz="2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Surgical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Next Generation Indications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" y="915560"/>
            <a:ext cx="8839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ea typeface="Cambria Math" pitchFamily="18" charset="0"/>
                <a:cs typeface="Times New Roman" pitchFamily="18" charset="0"/>
              </a:rPr>
              <a:t>Platform Indications for Next Generation </a:t>
            </a:r>
            <a:r>
              <a:rPr lang="en-US" sz="2800" dirty="0" smtClean="0">
                <a:ea typeface="Cambria Math" pitchFamily="18" charset="0"/>
                <a:cs typeface="Times New Roman" pitchFamily="18" charset="0"/>
              </a:rPr>
              <a:t>Devices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b="1" u="sng" dirty="0">
                <a:ea typeface="Cambria Math" pitchFamily="18" charset="0"/>
                <a:cs typeface="Times New Roman" pitchFamily="18" charset="0"/>
              </a:rPr>
              <a:t>Renal Denervation </a:t>
            </a:r>
            <a:r>
              <a:rPr lang="en-US" sz="2800" dirty="0">
                <a:ea typeface="Cambria Math" pitchFamily="18" charset="0"/>
                <a:cs typeface="Times New Roman" pitchFamily="18" charset="0"/>
              </a:rPr>
              <a:t>for Hypertension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$500B worldwide hypertension market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ea typeface="Cambria Math" pitchFamily="18" charset="0"/>
                <a:cs typeface="Times New Roman" pitchFamily="18" charset="0"/>
              </a:rPr>
              <a:t>t 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has been shown that 20% of </a:t>
            </a:r>
            <a:br>
              <a:rPr lang="en-US" sz="2200" dirty="0">
                <a:ea typeface="Cambria Math" pitchFamily="18" charset="0"/>
                <a:cs typeface="Times New Roman" pitchFamily="18" charset="0"/>
              </a:rPr>
            </a:br>
            <a:r>
              <a:rPr lang="en-US" sz="2200" dirty="0">
                <a:ea typeface="Cambria Math" pitchFamily="18" charset="0"/>
                <a:cs typeface="Times New Roman" pitchFamily="18" charset="0"/>
              </a:rPr>
              <a:t>patients </a:t>
            </a:r>
            <a:r>
              <a:rPr lang="en-US" sz="2200" u="sng" dirty="0">
                <a:ea typeface="Cambria Math" pitchFamily="18" charset="0"/>
                <a:cs typeface="Times New Roman" pitchFamily="18" charset="0"/>
              </a:rPr>
              <a:t>do not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 take their blood </a:t>
            </a:r>
            <a:br>
              <a:rPr lang="en-US" sz="2200" dirty="0">
                <a:ea typeface="Cambria Math" pitchFamily="18" charset="0"/>
                <a:cs typeface="Times New Roman" pitchFamily="18" charset="0"/>
              </a:rPr>
            </a:br>
            <a:r>
              <a:rPr lang="en-US" sz="2200" dirty="0">
                <a:ea typeface="Cambria Math" pitchFamily="18" charset="0"/>
                <a:cs typeface="Times New Roman" pitchFamily="18" charset="0"/>
              </a:rPr>
              <a:t>pressure medication…and 50% of </a:t>
            </a:r>
            <a:br>
              <a:rPr lang="en-US" sz="2200" dirty="0">
                <a:ea typeface="Cambria Math" pitchFamily="18" charset="0"/>
                <a:cs typeface="Times New Roman" pitchFamily="18" charset="0"/>
              </a:rPr>
            </a:br>
            <a:r>
              <a:rPr lang="en-US" sz="2200" dirty="0">
                <a:ea typeface="Cambria Math" pitchFamily="18" charset="0"/>
                <a:cs typeface="Times New Roman" pitchFamily="18" charset="0"/>
              </a:rPr>
              <a:t>patients are partially-adherent with </a:t>
            </a:r>
            <a:br>
              <a:rPr lang="en-US" sz="2200" dirty="0">
                <a:ea typeface="Cambria Math" pitchFamily="18" charset="0"/>
                <a:cs typeface="Times New Roman" pitchFamily="18" charset="0"/>
              </a:rPr>
            </a:br>
            <a:r>
              <a:rPr lang="en-US" sz="2200" dirty="0">
                <a:ea typeface="Cambria Math" pitchFamily="18" charset="0"/>
                <a:cs typeface="Times New Roman" pitchFamily="18" charset="0"/>
              </a:rPr>
              <a:t>their medication</a:t>
            </a:r>
            <a:r>
              <a:rPr lang="en-US" sz="2200" baseline="30000" dirty="0">
                <a:ea typeface="Cambria Math" pitchFamily="18" charset="0"/>
                <a:cs typeface="Times New Roman" pitchFamily="18" charset="0"/>
              </a:rPr>
              <a:t>1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 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Renal denervation has been shown </a:t>
            </a:r>
            <a:br>
              <a:rPr lang="en-US" sz="2200" dirty="0">
                <a:ea typeface="Cambria Math" pitchFamily="18" charset="0"/>
                <a:cs typeface="Times New Roman" pitchFamily="18" charset="0"/>
              </a:rPr>
            </a:br>
            <a:r>
              <a:rPr lang="en-US" sz="2200" dirty="0">
                <a:ea typeface="Cambria Math" pitchFamily="18" charset="0"/>
                <a:cs typeface="Times New Roman" pitchFamily="18" charset="0"/>
              </a:rPr>
              <a:t>to significantly lower blood pressure </a:t>
            </a:r>
            <a:br>
              <a:rPr lang="en-US" sz="2200" dirty="0">
                <a:ea typeface="Cambria Math" pitchFamily="18" charset="0"/>
                <a:cs typeface="Times New Roman" pitchFamily="18" charset="0"/>
              </a:rPr>
            </a:br>
            <a:r>
              <a:rPr lang="en-US" sz="2200" dirty="0">
                <a:ea typeface="Cambria Math" pitchFamily="18" charset="0"/>
                <a:cs typeface="Times New Roman" pitchFamily="18" charset="0"/>
              </a:rPr>
              <a:t>in the absence of the blood pressure </a:t>
            </a:r>
            <a:br>
              <a:rPr lang="en-US" sz="2200" dirty="0">
                <a:ea typeface="Cambria Math" pitchFamily="18" charset="0"/>
                <a:cs typeface="Times New Roman" pitchFamily="18" charset="0"/>
              </a:rPr>
            </a:br>
            <a:r>
              <a:rPr lang="en-US" sz="2200" dirty="0">
                <a:ea typeface="Cambria Math" pitchFamily="18" charset="0"/>
                <a:cs typeface="Times New Roman" pitchFamily="18" charset="0"/>
              </a:rPr>
              <a:t>medication.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288DA3-08C9-B54E-8C2D-5FAB35645D49}"/>
              </a:ext>
            </a:extLst>
          </p:cNvPr>
          <p:cNvSpPr txBox="1"/>
          <p:nvPr/>
        </p:nvSpPr>
        <p:spPr>
          <a:xfrm>
            <a:off x="304800" y="6248400"/>
            <a:ext cx="693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sz="1200" dirty="0"/>
              <a:t>http://</a:t>
            </a:r>
            <a:r>
              <a:rPr lang="en-US" sz="1200" dirty="0" err="1"/>
              <a:t>newsroom.medtronic.com</a:t>
            </a:r>
            <a:r>
              <a:rPr lang="en-US" sz="1200" dirty="0"/>
              <a:t>/</a:t>
            </a:r>
            <a:r>
              <a:rPr lang="en-US" sz="1200" dirty="0" err="1"/>
              <a:t>phoenix.zhtml?c</a:t>
            </a:r>
            <a:r>
              <a:rPr lang="en-US" sz="1200" dirty="0"/>
              <a:t>=251324&amp;p=</a:t>
            </a:r>
            <a:r>
              <a:rPr lang="en-US" sz="1200" dirty="0" err="1"/>
              <a:t>irol-newsArticle&amp;ID</a:t>
            </a:r>
            <a:r>
              <a:rPr lang="en-US" sz="1200" dirty="0"/>
              <a:t>=2341576</a:t>
            </a:r>
            <a:endParaRPr lang="en-US" dirty="0"/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377D7DDC-4801-2B47-AAF9-3DD8AB34D8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081550"/>
              </p:ext>
            </p:extLst>
          </p:nvPr>
        </p:nvGraphicFramePr>
        <p:xfrm>
          <a:off x="5448300" y="2559930"/>
          <a:ext cx="3581400" cy="2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157AB2A-CF03-BD43-9564-DB0C7F5B5EA8}"/>
              </a:ext>
            </a:extLst>
          </p:cNvPr>
          <p:cNvSpPr txBox="1"/>
          <p:nvPr/>
        </p:nvSpPr>
        <p:spPr>
          <a:xfrm>
            <a:off x="5448300" y="48006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Worldwide Market: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$100B Immediate Target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$250B Total Addressable Market</a:t>
            </a:r>
          </a:p>
        </p:txBody>
      </p:sp>
    </p:spTree>
    <p:extLst>
      <p:ext uri="{BB962C8B-B14F-4D97-AF65-F5344CB8AC3E}">
        <p14:creationId xmlns:p14="http://schemas.microsoft.com/office/powerpoint/2010/main" val="20796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707" y="2808610"/>
            <a:ext cx="901329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  <a:p>
            <a:pPr marL="0" lvl="2" algn="ctr">
              <a:spcAft>
                <a:spcPts val="600"/>
              </a:spcAft>
            </a:pPr>
            <a:r>
              <a:rPr lang="en-US" sz="2000" dirty="0"/>
              <a:t>Our initial market opportunity is Barrett’s Esophagus &amp; Esophageal Adenocarcinoma: the fastest growing cancer worldwide </a:t>
            </a:r>
            <a:r>
              <a:rPr lang="en-US" sz="2100" baseline="30000" dirty="0" smtClean="0">
                <a:ea typeface="Cambria Math" pitchFamily="18" charset="0"/>
                <a:cs typeface="Times New Roman" pitchFamily="18" charset="0"/>
              </a:rPr>
              <a:t>13</a:t>
            </a:r>
          </a:p>
          <a:p>
            <a:pPr marL="0" lvl="2" algn="ctr">
              <a:spcAft>
                <a:spcPts val="600"/>
              </a:spcAft>
            </a:pPr>
            <a:endParaRPr lang="en-US" sz="2000" dirty="0">
              <a:solidFill>
                <a:srgbClr val="00B05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 smtClean="0"/>
              <a:t>We are seeking $1.5 million to accomplish several key milestones including: Antennae Prototyping, Catheter &amp; Handle Automation Prototyping, Bench Testing, and POC Studies</a:t>
            </a:r>
          </a:p>
          <a:p>
            <a:pPr algn="ctr">
              <a:spcAft>
                <a:spcPts val="600"/>
              </a:spcAft>
            </a:pPr>
            <a:endParaRPr lang="en-US" sz="2000" b="1" dirty="0"/>
          </a:p>
          <a:p>
            <a:pPr algn="ctr">
              <a:spcAft>
                <a:spcPts val="600"/>
              </a:spcAft>
            </a:pPr>
            <a:r>
              <a:rPr lang="en-US" sz="2000" dirty="0"/>
              <a:t>Our next market opportunity is Renal Denervation upon successful completion of SPYRAL HTN &amp; REDUCE HTN clinical trials in 2017</a:t>
            </a:r>
          </a:p>
          <a:p>
            <a:pPr algn="ctr">
              <a:spcAft>
                <a:spcPts val="600"/>
              </a:spcAft>
            </a:pPr>
            <a:endParaRPr lang="en-US" sz="2600" b="1" dirty="0"/>
          </a:p>
          <a:p>
            <a:pPr algn="ctr">
              <a:spcAft>
                <a:spcPts val="600"/>
              </a:spcAft>
            </a:pP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0474"/>
            <a:ext cx="3319645" cy="22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990600"/>
            <a:ext cx="549724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/>
              <a:t>Symple Surgical is an early-stage Medical Device company developing Therapeutic </a:t>
            </a:r>
            <a:r>
              <a:rPr lang="en-US" sz="2800" b="1" dirty="0" smtClean="0"/>
              <a:t>     Microwave </a:t>
            </a:r>
            <a:r>
              <a:rPr lang="en-US" sz="2800" b="1" dirty="0"/>
              <a:t>Ablation Technologies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887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544504"/>
            <a:ext cx="838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ea typeface="Cambria Math" pitchFamily="18" charset="0"/>
              </a:rPr>
              <a:t>Multiple Trademarks </a:t>
            </a:r>
            <a:r>
              <a:rPr lang="en-US" sz="2200" dirty="0" smtClean="0">
                <a:ea typeface="Cambria Math" pitchFamily="18" charset="0"/>
              </a:rPr>
              <a:t>Held</a:t>
            </a:r>
            <a:endParaRPr lang="en-US" sz="2200" dirty="0">
              <a:ea typeface="Cambria Math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ea typeface="Cambria Math" pitchFamily="18" charset="0"/>
              </a:rPr>
              <a:t>8</a:t>
            </a:r>
            <a:r>
              <a:rPr lang="en-US" sz="2200" dirty="0" smtClean="0">
                <a:ea typeface="Cambria Math" pitchFamily="18" charset="0"/>
              </a:rPr>
              <a:t> </a:t>
            </a:r>
            <a:r>
              <a:rPr lang="en-US" sz="2200" dirty="0">
                <a:ea typeface="Cambria Math" pitchFamily="18" charset="0"/>
              </a:rPr>
              <a:t>Submitted US Patent </a:t>
            </a:r>
            <a:r>
              <a:rPr lang="en-US" sz="2200" dirty="0" smtClean="0">
                <a:ea typeface="Cambria Math" pitchFamily="18" charset="0"/>
              </a:rPr>
              <a:t>Applications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Cambria Math" pitchFamily="18" charset="0"/>
              </a:rPr>
              <a:t>Received Allowance Notification USPTO 5/18</a:t>
            </a:r>
            <a:endParaRPr lang="en-US" sz="2200" dirty="0">
              <a:ea typeface="Cambria Math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685800" y="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 Surgical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Intellectual Property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9" y="221919"/>
            <a:ext cx="3348863" cy="2345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8" y="3059637"/>
            <a:ext cx="5295901" cy="2723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8" y="2592367"/>
            <a:ext cx="2654596" cy="30054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460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AutoShape 2" descr="Image result for fda medical dev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5" descr="Image result for c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7975" y="1002428"/>
            <a:ext cx="8991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a typeface="Cambria Math" pitchFamily="18" charset="0"/>
              </a:rPr>
              <a:t>Because of our novel Microwave Ablation Platform, Symple Surgical will be uniquely positioned to evaluate multiple Exit Strategies: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ea typeface="Cambria Math" pitchFamily="18" charset="0"/>
              </a:rPr>
              <a:t>Integrate</a:t>
            </a:r>
            <a:r>
              <a:rPr lang="en-US" dirty="0">
                <a:ea typeface="Cambria Math" pitchFamily="18" charset="0"/>
              </a:rPr>
              <a:t> into a global Medical Device company as a gold standard Ablation Technology through </a:t>
            </a:r>
            <a:r>
              <a:rPr lang="en-US" b="1" dirty="0">
                <a:ea typeface="Cambria Math" pitchFamily="18" charset="0"/>
              </a:rPr>
              <a:t>Acquisition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>
                <a:ea typeface="Cambria Math" pitchFamily="18" charset="0"/>
              </a:rPr>
              <a:t>Divest or license</a:t>
            </a:r>
            <a:r>
              <a:rPr lang="en-US" dirty="0">
                <a:ea typeface="Cambria Math" pitchFamily="18" charset="0"/>
              </a:rPr>
              <a:t> individual product lines to larger Medical Device Corporations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ea typeface="Cambria Math" pitchFamily="18" charset="0"/>
              </a:rPr>
              <a:t>Build out novel technology platform, expand therapeutic product line, </a:t>
            </a:r>
            <a:r>
              <a:rPr lang="en-US" b="1" dirty="0">
                <a:ea typeface="Cambria Math" pitchFamily="18" charset="0"/>
              </a:rPr>
              <a:t>IPO</a:t>
            </a:r>
          </a:p>
        </p:txBody>
      </p:sp>
      <p:sp>
        <p:nvSpPr>
          <p:cNvPr id="10" name="Rectangle 9"/>
          <p:cNvSpPr/>
          <p:nvPr/>
        </p:nvSpPr>
        <p:spPr>
          <a:xfrm>
            <a:off x="-685800" y="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 Surgical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Exit Strategy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3893841"/>
            <a:ext cx="2424218" cy="601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563" y="4084472"/>
            <a:ext cx="2254637" cy="541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75" y="6140243"/>
            <a:ext cx="4159927" cy="612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498" y="5443539"/>
            <a:ext cx="3937000" cy="596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5735" y="4864142"/>
            <a:ext cx="3048000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839" y="5443539"/>
            <a:ext cx="1691787" cy="10440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77" y="4459703"/>
            <a:ext cx="2255715" cy="495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77" y="5083680"/>
            <a:ext cx="1722438" cy="8087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5217" y="4495047"/>
            <a:ext cx="2438400" cy="8318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29433" y="6342837"/>
            <a:ext cx="34211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Logos represent potential strategic partners currently working </a:t>
            </a:r>
          </a:p>
          <a:p>
            <a:r>
              <a:rPr lang="en-US" sz="1000" i="1" dirty="0"/>
              <a:t>with management team and use of such logos does not imply </a:t>
            </a:r>
          </a:p>
          <a:p>
            <a:r>
              <a:rPr lang="en-US" sz="1000" i="1" dirty="0"/>
              <a:t>                                           endorsement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52523" y="3391605"/>
            <a:ext cx="7000875" cy="369332"/>
            <a:chOff x="1152523" y="3391605"/>
            <a:chExt cx="7000875" cy="369332"/>
          </a:xfrm>
        </p:grpSpPr>
        <p:sp>
          <p:nvSpPr>
            <p:cNvPr id="19" name="Rectangle 18"/>
            <p:cNvSpPr/>
            <p:nvPr/>
          </p:nvSpPr>
          <p:spPr>
            <a:xfrm>
              <a:off x="1152523" y="3391605"/>
              <a:ext cx="70008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mtClean="0">
                  <a:ea typeface="Cambria Math" pitchFamily="18" charset="0"/>
                </a:rPr>
                <a:t>    Multiple </a:t>
              </a:r>
              <a:r>
                <a:rPr lang="en-US" dirty="0" smtClean="0">
                  <a:ea typeface="Cambria Math" pitchFamily="18" charset="0"/>
                </a:rPr>
                <a:t>possibilities for liquidity event in the next 18 </a:t>
              </a:r>
              <a:r>
                <a:rPr lang="mr-IN" dirty="0" smtClean="0">
                  <a:ea typeface="Cambria Math" pitchFamily="18" charset="0"/>
                </a:rPr>
                <a:t>–</a:t>
              </a:r>
              <a:r>
                <a:rPr lang="en-US" dirty="0" smtClean="0">
                  <a:ea typeface="Cambria Math" pitchFamily="18" charset="0"/>
                </a:rPr>
                <a:t> 24 months</a:t>
              </a:r>
              <a:endParaRPr lang="en-US" dirty="0">
                <a:ea typeface="Cambria Math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3391605"/>
              <a:ext cx="647700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30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88171" y="30904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Barrett’s Esophagus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Business Case Study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9987" y="990583"/>
            <a:ext cx="8675867" cy="5563379"/>
            <a:chOff x="239987" y="990583"/>
            <a:chExt cx="8675867" cy="5563379"/>
          </a:xfrm>
        </p:grpSpPr>
        <p:sp>
          <p:nvSpPr>
            <p:cNvPr id="10" name="Rectangle 9"/>
            <p:cNvSpPr/>
            <p:nvPr/>
          </p:nvSpPr>
          <p:spPr>
            <a:xfrm>
              <a:off x="239987" y="1044762"/>
              <a:ext cx="4217940" cy="550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chemeClr val="accent6">
                    <a:lumMod val="75000"/>
                  </a:schemeClr>
                </a:solidFill>
                <a:ea typeface="Cambria Math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 dirty="0">
                <a:ea typeface="Cambria Math" pitchFamily="18" charset="0"/>
                <a:cs typeface="Times New Roman" pitchFamily="18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In 2006 BARRX launched a bi-polar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RF Ablation system (RFA)</a:t>
              </a:r>
            </a:p>
            <a:p>
              <a:pPr lvl="1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ea typeface="Cambria Math" pitchFamily="18" charset="0"/>
                <a:cs typeface="Times New Roman" pitchFamily="18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Ø"/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RF Ablation has become the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treatment standard in US &amp; EU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with over $200M in 2016 Revenue</a:t>
              </a:r>
            </a:p>
            <a:p>
              <a:pPr marL="800100" lvl="1" indent="-342900">
                <a:buFont typeface="Wingdings" charset="2"/>
                <a:buChar char="Ø"/>
              </a:pPr>
              <a:endParaRPr lang="en-US" sz="2400" dirty="0">
                <a:ea typeface="Cambria Math" pitchFamily="18" charset="0"/>
                <a:cs typeface="Times New Roman" pitchFamily="18" charset="0"/>
              </a:endParaRPr>
            </a:p>
            <a:p>
              <a:pPr marL="342900" indent="-342900">
                <a:buFont typeface="Wingdings" charset="2"/>
                <a:buChar char="Ø"/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In January 2012 BARRX Medical was acquired by </a:t>
              </a:r>
              <a:r>
                <a:rPr lang="en-US" sz="2000" dirty="0" err="1">
                  <a:ea typeface="Cambria Math" pitchFamily="18" charset="0"/>
                  <a:cs typeface="Times New Roman" pitchFamily="18" charset="0"/>
                </a:rPr>
                <a:t>Covidien</a:t>
              </a: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for $409M</a:t>
              </a:r>
            </a:p>
            <a:p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      $40,000,000 in sales run rate</a:t>
              </a:r>
            </a:p>
            <a:p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      125 Employees</a:t>
              </a:r>
            </a:p>
            <a:p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     $75M outside investment </a:t>
              </a:r>
            </a:p>
            <a:p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     (Seed                   Series D</a:t>
              </a:r>
              <a:r>
                <a:rPr lang="en-US" sz="2400" dirty="0">
                  <a:ea typeface="Cambria Math" pitchFamily="18" charset="0"/>
                  <a:cs typeface="Times New Roman" pitchFamily="18" charset="0"/>
                </a:rPr>
                <a:t>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sz="2400" dirty="0"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97914" y="990583"/>
              <a:ext cx="4217940" cy="550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>
                <a:solidFill>
                  <a:schemeClr val="accent6">
                    <a:lumMod val="75000"/>
                  </a:schemeClr>
                </a:solidFill>
                <a:ea typeface="Cambria Math" pitchFamily="18" charset="0"/>
                <a:cs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u="sng" dirty="0">
                <a:ea typeface="Cambria Math" pitchFamily="18" charset="0"/>
                <a:cs typeface="Times New Roman" pitchFamily="18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In 2012 C2 introduced the Coldplay </a:t>
              </a:r>
              <a:r>
                <a:rPr lang="en-US" sz="2000" dirty="0" err="1">
                  <a:ea typeface="Cambria Math" pitchFamily="18" charset="0"/>
                  <a:cs typeface="Times New Roman" pitchFamily="18" charset="0"/>
                </a:rPr>
                <a:t>Cryoballoon</a:t>
              </a: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™ </a:t>
              </a:r>
              <a:r>
                <a:rPr lang="en-US" sz="2000" dirty="0" err="1">
                  <a:ea typeface="Cambria Math" pitchFamily="18" charset="0"/>
                  <a:cs typeface="Times New Roman" pitchFamily="18" charset="0"/>
                </a:rPr>
                <a:t>Cryoablation</a:t>
              </a: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System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ea typeface="Cambria Math" pitchFamily="18" charset="0"/>
                <a:cs typeface="Times New Roman" pitchFamily="18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In August 2015, C2 receives FDA 510(k) clearance</a:t>
              </a:r>
            </a:p>
            <a:p>
              <a:pPr lvl="1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ea typeface="Cambria Math" pitchFamily="18" charset="0"/>
                <a:cs typeface="Times New Roman" pitchFamily="18" charset="0"/>
              </a:endParaRPr>
            </a:p>
            <a:p>
              <a:pPr marL="342900" indent="-3429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Ø"/>
              </a:pPr>
              <a:r>
                <a:rPr lang="en-US" sz="2000" dirty="0" err="1">
                  <a:ea typeface="Cambria Math" pitchFamily="18" charset="0"/>
                  <a:cs typeface="Times New Roman" pitchFamily="18" charset="0"/>
                </a:rPr>
                <a:t>Cryoballoon</a:t>
              </a: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™ Ablation has become an alternative treatment modality to RFA in the US market with over $7.5M in 2016 Revenue</a:t>
              </a:r>
            </a:p>
            <a:p>
              <a:pPr marL="800100" lvl="1" indent="-342900">
                <a:buFont typeface="Wingdings" charset="2"/>
                <a:buChar char="Ø"/>
              </a:pPr>
              <a:endParaRPr lang="en-US" sz="2400" dirty="0">
                <a:ea typeface="Cambria Math" pitchFamily="18" charset="0"/>
                <a:cs typeface="Times New Roman" pitchFamily="18" charset="0"/>
              </a:endParaRPr>
            </a:p>
            <a:p>
              <a:pPr marL="342900" indent="-342900">
                <a:buFont typeface="Wingdings" charset="2"/>
                <a:buChar char="Ø"/>
              </a:pPr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In January 2017, C2 Therapeutics</a:t>
              </a:r>
            </a:p>
            <a:p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was acquired by PENTAX Medical     </a:t>
              </a:r>
            </a:p>
            <a:p>
              <a:r>
                <a:rPr lang="en-US" sz="2000" dirty="0">
                  <a:ea typeface="Cambria Math" pitchFamily="18" charset="0"/>
                  <a:cs typeface="Times New Roman" pitchFamily="18" charset="0"/>
                </a:rPr>
                <a:t>      for an undisclosed amount</a:t>
              </a:r>
              <a:endParaRPr lang="en-US" sz="2400" dirty="0">
                <a:ea typeface="Cambria Math" pitchFamily="18" charset="0"/>
                <a:cs typeface="Times New Roman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US" sz="2400" dirty="0">
                <a:ea typeface="Cambria Math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682572" y="5867400"/>
              <a:ext cx="860137" cy="415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44762"/>
            <a:ext cx="1917057" cy="5715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35" y="845779"/>
            <a:ext cx="2597630" cy="7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4" y="0"/>
            <a:ext cx="9143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85800" y="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Barrett’s Esophagus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Timeline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427596B-6DA3-3049-BF41-7C779FCC2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404453"/>
              </p:ext>
            </p:extLst>
          </p:nvPr>
        </p:nvGraphicFramePr>
        <p:xfrm>
          <a:off x="143990" y="1600200"/>
          <a:ext cx="8856019" cy="3088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6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9349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297346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2021/22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744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Q3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Q4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Q1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bg1"/>
                          </a:solidFill>
                        </a:rPr>
                        <a:t>Q2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104">
                <a:tc row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Product Development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Antennae Prototyping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Commercial Generator Development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Design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Freeze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41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Catheter &amp; Handle</a:t>
                      </a:r>
                      <a:r>
                        <a:rPr lang="en-US" sz="1100" baseline="0" dirty="0"/>
                        <a:t> Automation Prototyping</a:t>
                      </a:r>
                      <a:endParaRPr lang="en-US" sz="11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Catheter &amp; Handle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Optimization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Testing &amp;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Studies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Bench Testing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POC Study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GLP Study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GLP Study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FIM Study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628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Regulatory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Pre-510(K)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510(K)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CE Mark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Post-Market Clinical Study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82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Marketing &amp; Sales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Publication and Conferences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Commercialization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883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Funding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$1.5 million Series 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$15 million Series B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5216" y="5127128"/>
            <a:ext cx="7904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Series “B” Raise to be led by Objective Capital and target a milestone approach at </a:t>
            </a:r>
          </a:p>
          <a:p>
            <a:r>
              <a:rPr lang="en-US" dirty="0" smtClean="0"/>
              <a:t>completion of various value inflection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86647" y="5526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 Surgical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Capital Raise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16972" y="1198952"/>
            <a:ext cx="9015849" cy="4224886"/>
            <a:chOff x="-116972" y="1198952"/>
            <a:chExt cx="9015849" cy="4224886"/>
          </a:xfrm>
        </p:grpSpPr>
        <p:grpSp>
          <p:nvGrpSpPr>
            <p:cNvPr id="7" name="Group 6"/>
            <p:cNvGrpSpPr/>
            <p:nvPr/>
          </p:nvGrpSpPr>
          <p:grpSpPr>
            <a:xfrm>
              <a:off x="-116972" y="2012093"/>
              <a:ext cx="3879524" cy="2993008"/>
              <a:chOff x="-116972" y="2012093"/>
              <a:chExt cx="3879524" cy="2993008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456529" y="2057092"/>
                <a:ext cx="2667000" cy="2438400"/>
              </a:xfrm>
              <a:prstGeom prst="ellipse">
                <a:avLst/>
              </a:prstGeom>
              <a:solidFill>
                <a:srgbClr val="8E1F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>
                <a:off x="1790029" y="2012093"/>
                <a:ext cx="0" cy="120969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H="1">
                <a:off x="1294731" y="3220690"/>
                <a:ext cx="495298" cy="12192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/>
              <p:cNvSpPr/>
              <p:nvPr/>
            </p:nvSpPr>
            <p:spPr>
              <a:xfrm>
                <a:off x="-116972" y="4635769"/>
                <a:ext cx="38795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>
                    <a:solidFill>
                      <a:srgbClr val="8E1F4A"/>
                    </a:solidFill>
                  </a:rPr>
                  <a:t>  $</a:t>
                </a:r>
                <a:r>
                  <a:rPr lang="en-US" dirty="0" smtClean="0">
                    <a:solidFill>
                      <a:srgbClr val="8E1F4A"/>
                    </a:solidFill>
                  </a:rPr>
                  <a:t>3.1M </a:t>
                </a:r>
                <a:r>
                  <a:rPr lang="en-US" dirty="0">
                    <a:solidFill>
                      <a:srgbClr val="8E1F4A"/>
                    </a:solidFill>
                  </a:rPr>
                  <a:t>Angel Seed Round: 2012 - </a:t>
                </a:r>
                <a:r>
                  <a:rPr lang="en-US" dirty="0" smtClean="0">
                    <a:solidFill>
                      <a:srgbClr val="8E1F4A"/>
                    </a:solidFill>
                  </a:rPr>
                  <a:t>2017</a:t>
                </a:r>
                <a:endParaRPr lang="en-US" dirty="0">
                  <a:solidFill>
                    <a:srgbClr val="8E1F4A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449602" y="3112894"/>
                <a:ext cx="130766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$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1.5M </a:t>
                </a:r>
                <a:r>
                  <a:rPr lang="en-US" sz="1400" dirty="0">
                    <a:solidFill>
                      <a:schemeClr val="bg1"/>
                    </a:solidFill>
                  </a:rPr>
                  <a:t>Founder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822790" y="3126749"/>
                <a:ext cx="11819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$1.6M Angels</a:t>
                </a:r>
              </a:p>
            </p:txBody>
          </p:sp>
        </p:grpSp>
        <p:cxnSp>
          <p:nvCxnSpPr>
            <p:cNvPr id="122" name="Straight Arrow Connector 121"/>
            <p:cNvCxnSpPr/>
            <p:nvPr/>
          </p:nvCxnSpPr>
          <p:spPr>
            <a:xfrm>
              <a:off x="3519492" y="3224303"/>
              <a:ext cx="914400" cy="0"/>
            </a:xfrm>
            <a:prstGeom prst="straightConnector1">
              <a:avLst/>
            </a:prstGeom>
            <a:ln w="76200">
              <a:solidFill>
                <a:srgbClr val="8E1F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Oval 123"/>
            <p:cNvSpPr/>
            <p:nvPr/>
          </p:nvSpPr>
          <p:spPr>
            <a:xfrm>
              <a:off x="4733040" y="1198952"/>
              <a:ext cx="4114800" cy="3817203"/>
            </a:xfrm>
            <a:prstGeom prst="ellipse">
              <a:avLst/>
            </a:prstGeom>
            <a:solidFill>
              <a:srgbClr val="D67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590485" y="5054506"/>
              <a:ext cx="247484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>
                  <a:solidFill>
                    <a:srgbClr val="8E1F4A"/>
                  </a:solidFill>
                </a:rPr>
                <a:t> </a:t>
              </a:r>
              <a:r>
                <a:rPr lang="en-US" b="1" smtClean="0">
                  <a:solidFill>
                    <a:srgbClr val="8E1F4A"/>
                  </a:solidFill>
                </a:rPr>
                <a:t>$1.5M </a:t>
              </a:r>
              <a:r>
                <a:rPr lang="en-US" dirty="0">
                  <a:solidFill>
                    <a:srgbClr val="8E1F4A"/>
                  </a:solidFill>
                </a:rPr>
                <a:t>Series “A” Round</a:t>
              </a: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4756940" y="3420671"/>
              <a:ext cx="4141937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>
              <a:off x="5899971" y="3643689"/>
              <a:ext cx="1870705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$250k </a:t>
              </a:r>
              <a:r>
                <a:rPr lang="en-US" sz="1400" dirty="0">
                  <a:solidFill>
                    <a:schemeClr val="bg1"/>
                  </a:solidFill>
                </a:rPr>
                <a:t>– </a:t>
              </a:r>
              <a:r>
                <a:rPr lang="en-US" sz="1400" dirty="0" smtClean="0">
                  <a:solidFill>
                    <a:schemeClr val="bg1"/>
                  </a:solidFill>
                </a:rPr>
                <a:t>$500kTranche’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9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/>
            </a:glow>
            <a:outerShdw dist="50800" dir="19680000" sx="1000" sy="1000" algn="ctr" rotWithShape="0">
              <a:srgbClr val="000000"/>
            </a:outerShdw>
            <a:reflection endPos="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27" y="1739903"/>
            <a:ext cx="4276431" cy="3046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1093" y="969556"/>
            <a:ext cx="2735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THANK YOU</a:t>
            </a:r>
            <a:endParaRPr lang="en-US" sz="40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940543" y="1708672"/>
            <a:ext cx="16764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54943" y="15240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Summary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036" y="1600200"/>
            <a:ext cx="8956964" cy="611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2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Large existing </a:t>
            </a:r>
            <a:r>
              <a:rPr lang="en-US" sz="2200" b="1" dirty="0">
                <a:ea typeface="Cambria Math" pitchFamily="18" charset="0"/>
                <a:cs typeface="Times New Roman" pitchFamily="18" charset="0"/>
              </a:rPr>
              <a:t>Market Opportunity 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for a microwave ablation system that provides a superior solution for Barrett’s Esophagus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2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Well established and existing </a:t>
            </a:r>
            <a:r>
              <a:rPr lang="en-US" sz="2200" b="1" dirty="0">
                <a:ea typeface="Cambria Math" pitchFamily="18" charset="0"/>
                <a:cs typeface="Times New Roman" pitchFamily="18" charset="0"/>
              </a:rPr>
              <a:t>Reimbursement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 codes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2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Clear 510(k) </a:t>
            </a:r>
            <a:r>
              <a:rPr lang="en-US" sz="2200" b="1" dirty="0">
                <a:ea typeface="Cambria Math" pitchFamily="18" charset="0"/>
                <a:cs typeface="Times New Roman" pitchFamily="18" charset="0"/>
              </a:rPr>
              <a:t>Regulatory Path 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200" b="1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Solid </a:t>
            </a:r>
            <a:r>
              <a:rPr lang="en-US" sz="2200" b="1" dirty="0">
                <a:ea typeface="Cambria Math" pitchFamily="18" charset="0"/>
                <a:cs typeface="Times New Roman" pitchFamily="18" charset="0"/>
              </a:rPr>
              <a:t>Intellectual Property 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in process and additional potential IP for </a:t>
            </a:r>
            <a:r>
              <a:rPr lang="en-US" sz="2200" dirty="0" smtClean="0">
                <a:ea typeface="Cambria Math" pitchFamily="18" charset="0"/>
                <a:cs typeface="Times New Roman" pitchFamily="18" charset="0"/>
              </a:rPr>
              <a:t>license</a:t>
            </a: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200" dirty="0" smtClean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en-US" sz="2200" dirty="0" smtClean="0">
                <a:ea typeface="Cambria Math" pitchFamily="18" charset="0"/>
                <a:cs typeface="Times New Roman" pitchFamily="18" charset="0"/>
              </a:rPr>
              <a:t>Proven </a:t>
            </a:r>
            <a:r>
              <a:rPr lang="en-US" sz="2200" b="1" dirty="0" smtClean="0">
                <a:ea typeface="Cambria Math" pitchFamily="18" charset="0"/>
                <a:cs typeface="Times New Roman" pitchFamily="18" charset="0"/>
              </a:rPr>
              <a:t>Management </a:t>
            </a:r>
            <a:r>
              <a:rPr lang="en-US" sz="2200" b="1" dirty="0">
                <a:ea typeface="Cambria Math" pitchFamily="18" charset="0"/>
                <a:cs typeface="Times New Roman" pitchFamily="18" charset="0"/>
              </a:rPr>
              <a:t>T</a:t>
            </a:r>
            <a:r>
              <a:rPr lang="en-US" sz="2200" b="1" dirty="0" smtClean="0">
                <a:ea typeface="Cambria Math" pitchFamily="18" charset="0"/>
                <a:cs typeface="Times New Roman" pitchFamily="18" charset="0"/>
              </a:rPr>
              <a:t>eam </a:t>
            </a:r>
            <a:r>
              <a:rPr lang="en-US" sz="2200" dirty="0" smtClean="0">
                <a:ea typeface="Cambria Math" pitchFamily="18" charset="0"/>
                <a:cs typeface="Times New Roman" pitchFamily="18" charset="0"/>
              </a:rPr>
              <a:t>with history of successful exits</a:t>
            </a:r>
            <a:endParaRPr lang="en-US" sz="22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2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Emerging  </a:t>
            </a:r>
            <a:r>
              <a:rPr lang="en-US" sz="2200" b="1" dirty="0">
                <a:ea typeface="Cambria Math" pitchFamily="18" charset="0"/>
                <a:cs typeface="Times New Roman" pitchFamily="18" charset="0"/>
              </a:rPr>
              <a:t>Diagnostic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 techniques for Barrett’s Esophagus and Esophageal Adenocarcinoma will expand reachable market</a:t>
            </a:r>
            <a:endParaRPr lang="en-US" sz="22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fontAlgn="base"/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1257300" lvl="2" indent="-342900" fontAlgn="base">
              <a:buFont typeface="Wingdings" panose="05000000000000000000" pitchFamily="2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22" y="152400"/>
            <a:ext cx="4027877" cy="1809695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91251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02" y="1028343"/>
            <a:ext cx="89907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b="1" dirty="0"/>
              <a:t>Dan Kasprzyk (CEO and Co-Founder) </a:t>
            </a:r>
            <a:r>
              <a:rPr lang="en-US" dirty="0"/>
              <a:t>built previous medical device company (“Machine Solutions, Inc.”) to $</a:t>
            </a:r>
            <a:r>
              <a:rPr lang="en-US" dirty="0" smtClean="0"/>
              <a:t>20M </a:t>
            </a:r>
            <a:r>
              <a:rPr lang="en-US" dirty="0"/>
              <a:t>in revenue and $4.2M of EBITDA before selling to a Private Equity Group for $</a:t>
            </a:r>
            <a:r>
              <a:rPr lang="en-US" dirty="0" smtClean="0"/>
              <a:t>21M </a:t>
            </a:r>
            <a:r>
              <a:rPr lang="en-US" dirty="0"/>
              <a:t>in </a:t>
            </a:r>
            <a:r>
              <a:rPr lang="en-US" dirty="0" smtClean="0"/>
              <a:t>2012. Founded startups Vascular Solutions and </a:t>
            </a:r>
            <a:r>
              <a:rPr lang="en-US" dirty="0" err="1" smtClean="0"/>
              <a:t>Poba</a:t>
            </a:r>
            <a:r>
              <a:rPr lang="en-US" dirty="0" smtClean="0"/>
              <a:t> Medical.</a:t>
            </a:r>
          </a:p>
          <a:p>
            <a:pPr marL="342900" indent="-342900">
              <a:buFont typeface="Wingdings" charset="2"/>
              <a:buChar char="Ø"/>
            </a:pPr>
            <a:endParaRPr lang="en-US" dirty="0" smtClean="0"/>
          </a:p>
          <a:p>
            <a:pPr marL="342900" indent="-342900">
              <a:buFont typeface="Wingdings" charset="2"/>
              <a:buChar char="Ø"/>
            </a:pPr>
            <a:r>
              <a:rPr lang="en-US" b="1" dirty="0" smtClean="0"/>
              <a:t>Gary </a:t>
            </a:r>
            <a:r>
              <a:rPr lang="en-US" b="1" dirty="0" err="1" smtClean="0"/>
              <a:t>Seelhorst</a:t>
            </a:r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smtClean="0"/>
              <a:t>Chief </a:t>
            </a:r>
            <a:r>
              <a:rPr lang="en-US" b="1" dirty="0" smtClean="0"/>
              <a:t>Business </a:t>
            </a:r>
            <a:r>
              <a:rPr lang="en-US" b="1" dirty="0" smtClean="0"/>
              <a:t>Officer</a:t>
            </a:r>
            <a:r>
              <a:rPr lang="en-US" b="1" dirty="0" smtClean="0"/>
              <a:t>) </a:t>
            </a:r>
            <a:r>
              <a:rPr lang="en-US" dirty="0" smtClean="0"/>
              <a:t>has over 25 years experience with both large-cap pharmaceutical companies like Eli Lily and Pfizer as well as startup ventures including significant capital raise, M&amp;A, and licensing transactions.</a:t>
            </a:r>
            <a:endParaRPr lang="en-US" dirty="0"/>
          </a:p>
          <a:p>
            <a:endParaRPr lang="en-US" dirty="0"/>
          </a:p>
          <a:p>
            <a:pPr marL="342900" indent="-342900">
              <a:buFont typeface="Wingdings" charset="2"/>
              <a:buChar char="Ø"/>
            </a:pPr>
            <a:r>
              <a:rPr lang="en-US" dirty="0"/>
              <a:t>Partnerships with Duke </a:t>
            </a:r>
            <a:r>
              <a:rPr lang="en-US" dirty="0" smtClean="0"/>
              <a:t>University, Mayo Clinic </a:t>
            </a:r>
            <a:r>
              <a:rPr lang="en-US" dirty="0"/>
              <a:t>and University of Wisconsin</a:t>
            </a:r>
          </a:p>
          <a:p>
            <a:endParaRPr lang="en-US" dirty="0"/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dirty="0"/>
              <a:t>The hand picked Engineering </a:t>
            </a:r>
            <a:r>
              <a:rPr lang="en-US" dirty="0" smtClean="0"/>
              <a:t>and Business Development Team</a:t>
            </a:r>
            <a:r>
              <a:rPr lang="en-US" b="1" dirty="0" smtClean="0"/>
              <a:t> </a:t>
            </a:r>
            <a:r>
              <a:rPr lang="en-US" dirty="0"/>
              <a:t>has previous engineering and management experience in medical device </a:t>
            </a:r>
            <a:r>
              <a:rPr lang="en-US" dirty="0" smtClean="0"/>
              <a:t>development </a:t>
            </a:r>
            <a:r>
              <a:rPr lang="en-US" dirty="0"/>
              <a:t>and product manufacturing at several leading firms including IPO exits: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42915" y="0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Surgical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Leadership Team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789" y="4814834"/>
            <a:ext cx="1528083" cy="720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29" y="5059701"/>
            <a:ext cx="1638442" cy="35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434" y="5563024"/>
            <a:ext cx="1691787" cy="1044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804" y="5535329"/>
            <a:ext cx="2255715" cy="4953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29" y="5724122"/>
            <a:ext cx="2301056" cy="7919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145" y="5059701"/>
            <a:ext cx="1771990" cy="871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882" y="4814576"/>
            <a:ext cx="2254637" cy="5415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3259" y="6346682"/>
            <a:ext cx="3066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Logos represent prior experience of management team</a:t>
            </a:r>
          </a:p>
          <a:p>
            <a:r>
              <a:rPr lang="en-US" sz="1000" i="1" dirty="0"/>
              <a:t>    and use of such logos does not imply endorsement </a:t>
            </a:r>
          </a:p>
        </p:txBody>
      </p:sp>
    </p:spTree>
    <p:extLst>
      <p:ext uri="{BB962C8B-B14F-4D97-AF65-F5344CB8AC3E}">
        <p14:creationId xmlns:p14="http://schemas.microsoft.com/office/powerpoint/2010/main" val="181565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5800" y="0"/>
            <a:ext cx="6400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</a:t>
            </a:r>
            <a:r>
              <a:rPr lang="en-US" sz="2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Surgical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BE Target Market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0075" y="3488653"/>
            <a:ext cx="4303295" cy="652892"/>
            <a:chOff x="1866900" y="2489774"/>
            <a:chExt cx="3227471" cy="492443"/>
          </a:xfrm>
          <a:solidFill>
            <a:srgbClr val="D67C9C"/>
          </a:solidFill>
        </p:grpSpPr>
        <p:sp>
          <p:nvSpPr>
            <p:cNvPr id="4" name="Rectangle 3"/>
            <p:cNvSpPr/>
            <p:nvPr/>
          </p:nvSpPr>
          <p:spPr>
            <a:xfrm>
              <a:off x="1866900" y="2489774"/>
              <a:ext cx="2324100" cy="492443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22571" y="2538314"/>
              <a:ext cx="2971800" cy="371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Total Global Market – 25.7M</a:t>
              </a:r>
            </a:p>
            <a:p>
              <a:r>
                <a:rPr lang="en-US" sz="1200" dirty="0"/>
                <a:t>     U.S. – 12.9M, O.U.S – 12.8M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840205" y="4434806"/>
            <a:ext cx="2324100" cy="492443"/>
          </a:xfrm>
          <a:prstGeom prst="rect">
            <a:avLst/>
          </a:prstGeom>
          <a:solidFill>
            <a:srgbClr val="D67C9C"/>
          </a:solidFill>
          <a:ln>
            <a:solidFill>
              <a:srgbClr val="E99B4A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4347" y="4507183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Available Market </a:t>
            </a:r>
            <a:r>
              <a:rPr lang="en-US" sz="1400" b="1"/>
              <a:t>– 3.9M</a:t>
            </a:r>
            <a:endParaRPr lang="en-US" sz="1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840205" y="5194391"/>
            <a:ext cx="3200400" cy="492443"/>
            <a:chOff x="1866900" y="2489774"/>
            <a:chExt cx="3200400" cy="492443"/>
          </a:xfrm>
          <a:solidFill>
            <a:srgbClr val="D67C9C"/>
          </a:solidFill>
        </p:grpSpPr>
        <p:sp>
          <p:nvSpPr>
            <p:cNvPr id="13" name="Rectangle 12"/>
            <p:cNvSpPr/>
            <p:nvPr/>
          </p:nvSpPr>
          <p:spPr>
            <a:xfrm>
              <a:off x="1866900" y="2489774"/>
              <a:ext cx="2324100" cy="492443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500" y="2582106"/>
              <a:ext cx="29718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Symple</a:t>
              </a:r>
              <a:r>
                <a:rPr lang="en-US" sz="1400" b="1" dirty="0"/>
                <a:t> Market – 205k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04799" y="1032638"/>
            <a:ext cx="8839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u="sng" dirty="0">
                <a:ea typeface="Cambria Math" pitchFamily="18" charset="0"/>
                <a:cs typeface="Times New Roman" pitchFamily="18" charset="0"/>
              </a:rPr>
              <a:t>Project Assumptions (2018):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Current RFA procedural events at 3.5X per patient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Microwave Ablation procedures reduce visits to 2X  per </a:t>
            </a:r>
            <a:r>
              <a:rPr lang="en-US" sz="2200" dirty="0" smtClean="0">
                <a:ea typeface="Cambria Math" pitchFamily="18" charset="0"/>
                <a:cs typeface="Times New Roman" pitchFamily="18" charset="0"/>
              </a:rPr>
              <a:t>patient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ea typeface="Cambria Math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ea typeface="Cambria Math" pitchFamily="18" charset="0"/>
                <a:cs typeface="Times New Roman" pitchFamily="18" charset="0"/>
              </a:rPr>
              <a:t>Microwave 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A</a:t>
            </a:r>
            <a:r>
              <a:rPr lang="en-US" sz="2200" dirty="0" smtClean="0">
                <a:ea typeface="Cambria Math" pitchFamily="18" charset="0"/>
                <a:cs typeface="Times New Roman" pitchFamily="18" charset="0"/>
              </a:rPr>
              <a:t>blation reduces the number of visits required and creates an opportunity for premium pricing </a:t>
            </a:r>
            <a:r>
              <a:rPr lang="en-US" sz="2200" dirty="0">
                <a:ea typeface="Cambria Math" pitchFamily="18" charset="0"/>
                <a:cs typeface="Times New Roman" pitchFamily="18" charset="0"/>
              </a:rPr>
              <a:t>current ASP($1950)  -  </a:t>
            </a:r>
            <a:r>
              <a:rPr lang="en-US" sz="2200" b="1" dirty="0">
                <a:ea typeface="Cambria Math" pitchFamily="18" charset="0"/>
                <a:cs typeface="Times New Roman" pitchFamily="18" charset="0"/>
              </a:rPr>
              <a:t>$2300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b="1" dirty="0">
              <a:solidFill>
                <a:srgbClr val="00B050"/>
              </a:solidFill>
              <a:ea typeface="Cambria Math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000250" y="4141545"/>
            <a:ext cx="0" cy="293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995237" y="4901130"/>
            <a:ext cx="0" cy="293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995237" y="5686834"/>
            <a:ext cx="0" cy="4632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97612" y="6411482"/>
            <a:ext cx="3056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Expected Growth Rate (2017 – 2027) – </a:t>
            </a:r>
            <a:r>
              <a:rPr lang="en-US" sz="1200" b="1" dirty="0"/>
              <a:t>7.5%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8190" y="3630283"/>
            <a:ext cx="37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Global population with Barrett’s Esophagus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28190" y="4468900"/>
            <a:ext cx="488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Total Global population diagnosed with Barrett’s Esophagus and </a:t>
            </a:r>
          </a:p>
          <a:p>
            <a:r>
              <a:rPr lang="en-US" sz="1400" dirty="0"/>
              <a:t>currently under endoscopic surveillance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28190" y="5279743"/>
            <a:ext cx="5175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125k </a:t>
            </a:r>
            <a:r>
              <a:rPr lang="en-US" sz="1400" dirty="0"/>
              <a:t>BE ablation devices sold in </a:t>
            </a:r>
            <a:r>
              <a:rPr lang="en-US" sz="1400" dirty="0" smtClean="0"/>
              <a:t>2017 </a:t>
            </a:r>
            <a:r>
              <a:rPr lang="en-US" sz="1400" dirty="0"/>
              <a:t>in U.S. (2X inclusive of  R.O.W)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717" y="5997714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$471 MILLION</a:t>
            </a:r>
          </a:p>
        </p:txBody>
      </p:sp>
    </p:spTree>
    <p:extLst>
      <p:ext uri="{BB962C8B-B14F-4D97-AF65-F5344CB8AC3E}">
        <p14:creationId xmlns:p14="http://schemas.microsoft.com/office/powerpoint/2010/main" val="11880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5800" y="0"/>
            <a:ext cx="6400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Symple</a:t>
            </a:r>
            <a:r>
              <a:rPr lang="en-US" sz="2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Surgical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DirectAblate</a:t>
            </a:r>
            <a:r>
              <a:rPr lang="en-US" sz="20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™ Microwave </a:t>
            </a:r>
            <a:endParaRPr lang="en-US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4279" y="1131648"/>
            <a:ext cx="8457208" cy="5599268"/>
            <a:chOff x="144279" y="1131648"/>
            <a:chExt cx="8457208" cy="5599268"/>
          </a:xfrm>
        </p:grpSpPr>
        <p:sp>
          <p:nvSpPr>
            <p:cNvPr id="9" name="TextBox 8"/>
            <p:cNvSpPr txBox="1"/>
            <p:nvPr/>
          </p:nvSpPr>
          <p:spPr>
            <a:xfrm>
              <a:off x="144279" y="1131648"/>
              <a:ext cx="8457208" cy="170816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endParaRPr lang="en-US" dirty="0">
                <a:solidFill>
                  <a:schemeClr val="accent6">
                    <a:lumMod val="75000"/>
                  </a:schemeClr>
                </a:solidFill>
                <a:ea typeface="Cambria Math" pitchFamily="18" charset="0"/>
              </a:endParaRPr>
            </a:p>
            <a:p>
              <a:pPr marL="285750" indent="-285750">
                <a:spcBef>
                  <a:spcPts val="600"/>
                </a:spcBef>
                <a:spcAft>
                  <a:spcPts val="1200"/>
                </a:spcAft>
                <a:buFont typeface="Wingdings" charset="2"/>
                <a:buChar char="Ø"/>
              </a:pPr>
              <a:r>
                <a:rPr lang="en-US" dirty="0" smtClean="0">
                  <a:ea typeface="Cambria Math" pitchFamily="18" charset="0"/>
                </a:rPr>
                <a:t>Initial </a:t>
              </a:r>
              <a:r>
                <a:rPr lang="en-US" b="1" dirty="0" smtClean="0">
                  <a:ea typeface="Cambria Math" pitchFamily="18" charset="0"/>
                </a:rPr>
                <a:t>microscopic</a:t>
              </a:r>
              <a:r>
                <a:rPr lang="en-US" dirty="0" smtClean="0">
                  <a:ea typeface="Cambria Math" pitchFamily="18" charset="0"/>
                </a:rPr>
                <a:t> evidence of </a:t>
              </a:r>
              <a:r>
                <a:rPr lang="en-US" dirty="0" err="1" smtClean="0">
                  <a:ea typeface="Cambria Math" pitchFamily="18" charset="0"/>
                </a:rPr>
                <a:t>Symple</a:t>
              </a:r>
              <a:r>
                <a:rPr lang="en-US" dirty="0" smtClean="0">
                  <a:ea typeface="Cambria Math" pitchFamily="18" charset="0"/>
                </a:rPr>
                <a:t> Surgical/Gore Device demonstrated circumferential ablations (avg. 5-6mm) uniformly encircling renal artery, 90% of renal nerves exhibited grade 4 injury or complete nerve death, and renal artery was widely patent exhibiting no evidence of acute closure.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62600" y="6477000"/>
              <a:ext cx="2951226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 smtClean="0">
                  <a:cs typeface="Calibri" pitchFamily="34" charset="0"/>
                </a:rPr>
                <a:t>Confidential Information. Not for Distribution</a:t>
              </a:r>
              <a:r>
                <a:rPr lang="en-US" sz="1050" kern="0" dirty="0" smtClean="0">
                  <a:solidFill>
                    <a:schemeClr val="accent1"/>
                  </a:solidFill>
                  <a:cs typeface="Calibri" pitchFamily="34" charset="0"/>
                </a:rPr>
                <a:t>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55" y="3045612"/>
              <a:ext cx="2222864" cy="168007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308" y="3045612"/>
              <a:ext cx="2245152" cy="168699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828560" y="4929959"/>
              <a:ext cx="16638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Majority (90%) of renal </a:t>
              </a:r>
            </a:p>
            <a:p>
              <a:r>
                <a:rPr lang="en-US" sz="1200" dirty="0" smtClean="0"/>
                <a:t>nerves grade 4 injury </a:t>
              </a:r>
            </a:p>
            <a:p>
              <a:r>
                <a:rPr lang="en-US" sz="1200" dirty="0" smtClean="0"/>
                <a:t>independent of tissue </a:t>
              </a:r>
            </a:p>
            <a:p>
              <a:r>
                <a:rPr lang="en-US" sz="1200" dirty="0"/>
                <a:t>d</a:t>
              </a:r>
              <a:r>
                <a:rPr lang="en-US" sz="1200" dirty="0" smtClean="0"/>
                <a:t>epth to 12mm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99027" y="4929959"/>
              <a:ext cx="19477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Thermal Ablation pattern </a:t>
              </a:r>
            </a:p>
            <a:p>
              <a:r>
                <a:rPr lang="en-US" sz="1200" dirty="0" smtClean="0"/>
                <a:t>exhibiting 5mm - 6 mm </a:t>
              </a:r>
            </a:p>
            <a:p>
              <a:r>
                <a:rPr lang="en-US" sz="1200" dirty="0" smtClean="0"/>
                <a:t>circumferential ablation ring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28654" y="4929959"/>
              <a:ext cx="2135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Nerve ablation attacked small,</a:t>
              </a:r>
            </a:p>
            <a:p>
              <a:r>
                <a:rPr lang="en-US" sz="1200" dirty="0" smtClean="0"/>
                <a:t>intermediate, and large nerve </a:t>
              </a:r>
            </a:p>
            <a:p>
              <a:r>
                <a:rPr lang="en-US" sz="1200" dirty="0" smtClean="0"/>
                <a:t>diameters with equal efficiency</a:t>
              </a:r>
            </a:p>
          </p:txBody>
        </p:sp>
        <p:pic>
          <p:nvPicPr>
            <p:cNvPr id="18" name="Content Placeholder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672" y="3045612"/>
              <a:ext cx="2240096" cy="168007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pic>
        <p:nvPicPr>
          <p:cNvPr id="29" name="Picture 2" descr="http://t0.gstatic.com/images?q=tbn:ANd9GcS6a1-5cetvJDYuYXT1-uMn3apN6PywD7wgfFIxLvUJQrYpdMwI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4022"/>
            <a:ext cx="1827809" cy="11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557" y="974347"/>
            <a:ext cx="8879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/>
              <a:t>Barrett’s Esophagus (BE) is the most significant precursor to Esophageal Adenocarcinoma (EAC)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-685800" y="63949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Why Treat Barrett’s Esophagus?</a:t>
            </a: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393" y="2138451"/>
            <a:ext cx="5773409" cy="3360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7395" y="5532104"/>
            <a:ext cx="784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Pohl et al., 2005, </a:t>
            </a:r>
            <a:r>
              <a:rPr lang="en-US" i="1" dirty="0"/>
              <a:t>Journal National Cancer Institute </a:t>
            </a:r>
            <a:r>
              <a:rPr lang="en-US" dirty="0"/>
              <a:t>data: growth in prevalence of prominent cancers diagnosed 1975 - 2001</a:t>
            </a:r>
          </a:p>
        </p:txBody>
      </p:sp>
    </p:spTree>
    <p:extLst>
      <p:ext uri="{BB962C8B-B14F-4D97-AF65-F5344CB8AC3E}">
        <p14:creationId xmlns:p14="http://schemas.microsoft.com/office/powerpoint/2010/main" val="9655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838200" y="52986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Barrett’s Esophagus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Details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5503" y="2606465"/>
            <a:ext cx="89569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400" dirty="0">
                <a:ea typeface="Cambria Math" pitchFamily="18" charset="0"/>
                <a:cs typeface="Times New Roman" pitchFamily="18" charset="0"/>
              </a:rPr>
              <a:t>BE is a premalignant condition caused by stomach acid (GERD) mutating healthy cells in the lower esophagus into Barrett’s cells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400" dirty="0">
                <a:ea typeface="Cambria Math" pitchFamily="18" charset="0"/>
                <a:cs typeface="Times New Roman" pitchFamily="18" charset="0"/>
              </a:rPr>
              <a:t>90% of EAC patients do not receive prior diagnosis of Barrett’s Esophagus (BE)</a:t>
            </a:r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lvl="2" fontAlgn="base"/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r>
              <a:rPr lang="en-US" sz="2400" dirty="0">
                <a:ea typeface="Cambria Math" pitchFamily="18" charset="0"/>
                <a:cs typeface="Times New Roman" pitchFamily="18" charset="0"/>
              </a:rPr>
              <a:t>BE affect’s more than 12 million American adults, and is associated with a 30-fold increased risk of developing EAC. </a:t>
            </a:r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fontAlgn="base"/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1257300" lvl="2" indent="-342900" fontAlgn="base">
              <a:buFont typeface="Wingdings" panose="05000000000000000000" pitchFamily="2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12" y="960940"/>
            <a:ext cx="3983573" cy="19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9" y="3928603"/>
            <a:ext cx="3658424" cy="209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-762000" y="0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“Cell of Origin” Identified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Columbia University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October 11</a:t>
            </a:r>
            <a:r>
              <a:rPr lang="en-US" sz="1400" kern="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th</a:t>
            </a:r>
            <a:r>
              <a:rPr lang="en-US" sz="1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, 2017</a:t>
            </a:r>
          </a:p>
        </p:txBody>
      </p:sp>
      <p:sp>
        <p:nvSpPr>
          <p:cNvPr id="2" name="Oval 1"/>
          <p:cNvSpPr/>
          <p:nvPr/>
        </p:nvSpPr>
        <p:spPr>
          <a:xfrm rot="1121855">
            <a:off x="2319874" y="4853776"/>
            <a:ext cx="457200" cy="7620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" y="1261770"/>
            <a:ext cx="4042324" cy="1922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06751" y="685800"/>
            <a:ext cx="51506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Identification of the actual cells that lead to Barrett’s Esophagus in mice and human tissue</a:t>
            </a:r>
          </a:p>
          <a:p>
            <a:pPr fontAlgn="base"/>
            <a:endParaRPr lang="en-US" sz="22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Previously unidentified zone of unique basal progenitor cells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2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Next step is to develop biomarker tests with more precise screening tools to identify these unique basal cells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2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charset="2"/>
              <a:buChar char="Ø"/>
            </a:pPr>
            <a:r>
              <a:rPr lang="en-US" sz="2200" dirty="0">
                <a:ea typeface="Cambria Math" pitchFamily="18" charset="0"/>
                <a:cs typeface="Times New Roman" pitchFamily="18" charset="0"/>
              </a:rPr>
              <a:t>Late detection of esophageal cancer leads to a survival rate of less than 1 year</a:t>
            </a:r>
          </a:p>
          <a:p>
            <a:pPr marL="342900" indent="-342900" fontAlgn="base">
              <a:buFont typeface="Wingdings" charset="2"/>
              <a:buChar char="Ø"/>
            </a:pPr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fontAlgn="base"/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fontAlgn="base"/>
            <a:endParaRPr lang="en-US" sz="2400" baseline="30000" dirty="0">
              <a:ea typeface="Cambria Math" pitchFamily="18" charset="0"/>
              <a:cs typeface="Times New Roman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Ø"/>
            </a:pPr>
            <a:endParaRPr lang="en-US" sz="2400" dirty="0">
              <a:ea typeface="Cambria Math" pitchFamily="18" charset="0"/>
              <a:cs typeface="Times New Roman" pitchFamily="18" charset="0"/>
            </a:endParaRPr>
          </a:p>
          <a:p>
            <a:pPr marL="1257300" lvl="2" indent="-342900" fontAlgn="base">
              <a:buFont typeface="Wingdings" panose="05000000000000000000" pitchFamily="2" charset="2"/>
              <a:buChar char="Ø"/>
            </a:pPr>
            <a:endParaRPr lang="en-US" sz="2000" dirty="0"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34397</TotalTime>
  <Words>1833</Words>
  <Application>Microsoft Macintosh PowerPoint</Application>
  <PresentationFormat>On-screen Show (4:3)</PresentationFormat>
  <Paragraphs>350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Cambria Math</vt:lpstr>
      <vt:lpstr>Mangal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</dc:creator>
  <cp:lastModifiedBy>Microsoft Office User</cp:lastModifiedBy>
  <cp:revision>776</cp:revision>
  <cp:lastPrinted>2017-05-26T21:47:12Z</cp:lastPrinted>
  <dcterms:created xsi:type="dcterms:W3CDTF">2014-05-27T17:08:37Z</dcterms:created>
  <dcterms:modified xsi:type="dcterms:W3CDTF">2018-08-22T17:31:57Z</dcterms:modified>
</cp:coreProperties>
</file>